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61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70" r:id="rId13"/>
    <p:sldId id="271" r:id="rId14"/>
    <p:sldId id="277" r:id="rId15"/>
    <p:sldId id="269" r:id="rId16"/>
    <p:sldId id="267" r:id="rId17"/>
    <p:sldId id="275" r:id="rId18"/>
    <p:sldId id="273" r:id="rId19"/>
    <p:sldId id="279" r:id="rId20"/>
    <p:sldId id="272" r:id="rId21"/>
    <p:sldId id="274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43"/>
  </p:normalViewPr>
  <p:slideViewPr>
    <p:cSldViewPr snapToGrid="0">
      <p:cViewPr varScale="1">
        <p:scale>
          <a:sx n="84" d="100"/>
          <a:sy n="84" d="100"/>
        </p:scale>
        <p:origin x="54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на родных языках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Лист1!$B$5:$B$10</c:f>
              <c:strCache>
                <c:ptCount val="6"/>
                <c:pt idx="0">
                  <c:v>Обучение на  родных языках</c:v>
                </c:pt>
                <c:pt idx="1">
                  <c:v>башкирский язык</c:v>
                </c:pt>
                <c:pt idx="2">
                  <c:v>татарский язык</c:v>
                </c:pt>
                <c:pt idx="3">
                  <c:v>марийский язык</c:v>
                </c:pt>
                <c:pt idx="4">
                  <c:v>удмуртский язык</c:v>
                </c:pt>
                <c:pt idx="5">
                  <c:v>чувашский язык</c:v>
                </c:pt>
              </c:strCache>
            </c:strRef>
          </c:cat>
          <c:val>
            <c:numRef>
              <c:f>Лист1!$C$5:$C$10</c:f>
              <c:numCache>
                <c:formatCode>0%</c:formatCode>
                <c:ptCount val="6"/>
                <c:pt idx="1">
                  <c:v>7.0000000000000007E-2</c:v>
                </c:pt>
                <c:pt idx="2" formatCode="0.0%">
                  <c:v>7.0000000000000001E-3</c:v>
                </c:pt>
                <c:pt idx="3" formatCode="0.00%">
                  <c:v>5.0000000000000001E-4</c:v>
                </c:pt>
                <c:pt idx="4" formatCode="0.00%">
                  <c:v>1E-4</c:v>
                </c:pt>
                <c:pt idx="5" formatCode="0.00%">
                  <c:v>2.9999999999999997E-4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родных языков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rgbClr val="FF00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Лист2!$B$5:$B$14</c:f>
              <c:strCache>
                <c:ptCount val="10"/>
                <c:pt idx="0">
                  <c:v>Изучение родных языков</c:v>
                </c:pt>
                <c:pt idx="1">
                  <c:v>башкирский язык</c:v>
                </c:pt>
                <c:pt idx="2">
                  <c:v>татарский язык</c:v>
                </c:pt>
                <c:pt idx="3">
                  <c:v>марийский язык</c:v>
                </c:pt>
                <c:pt idx="4">
                  <c:v>удмуртский язык</c:v>
                </c:pt>
                <c:pt idx="5">
                  <c:v>чувашский язык</c:v>
                </c:pt>
                <c:pt idx="6">
                  <c:v>мордовский язык </c:v>
                </c:pt>
                <c:pt idx="7">
                  <c:v>украинский язык </c:v>
                </c:pt>
                <c:pt idx="8">
                  <c:v>немецкий язык</c:v>
                </c:pt>
                <c:pt idx="9">
                  <c:v>белорусский язык</c:v>
                </c:pt>
              </c:strCache>
            </c:strRef>
          </c:cat>
          <c:val>
            <c:numRef>
              <c:f>Лист2!$C$5:$C$14</c:f>
              <c:numCache>
                <c:formatCode>0.0%</c:formatCode>
                <c:ptCount val="10"/>
                <c:pt idx="1">
                  <c:v>0.114</c:v>
                </c:pt>
                <c:pt idx="2">
                  <c:v>7.1999999999999995E-2</c:v>
                </c:pt>
                <c:pt idx="3">
                  <c:v>6.0000000000000001E-3</c:v>
                </c:pt>
                <c:pt idx="4">
                  <c:v>1E-3</c:v>
                </c:pt>
                <c:pt idx="5">
                  <c:v>5.0000000000000001E-3</c:v>
                </c:pt>
                <c:pt idx="6" formatCode="0.00%">
                  <c:v>2.9999999999999997E-4</c:v>
                </c:pt>
                <c:pt idx="7" formatCode="0.000%">
                  <c:v>6.0000000000000002E-5</c:v>
                </c:pt>
                <c:pt idx="8" formatCode="0.000%">
                  <c:v>4.0000000000000003E-5</c:v>
                </c:pt>
                <c:pt idx="9" formatCode="0.00%">
                  <c:v>2.0000000000000001E-4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/>
              <a:t>Изучение башкирского языка как </a:t>
            </a:r>
            <a:r>
              <a:rPr lang="ru-RU" sz="1400" b="0" i="0" u="none" strike="noStrike" baseline="0">
                <a:effectLst/>
              </a:rPr>
              <a:t>государственного языка Республики Башкортостан (%)</a:t>
            </a:r>
            <a:endParaRPr lang="ru-RU"/>
          </a:p>
        </c:rich>
      </c:tx>
      <c:layout>
        <c:manualLayout>
          <c:xMode val="edge"/>
          <c:yMode val="edge"/>
          <c:x val="0.1278596650238864"/>
          <c:y val="8.196721311475409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Лист3!$C$5</c:f>
              <c:strCache>
                <c:ptCount val="1"/>
                <c:pt idx="0">
                  <c:v>Изучение башкирского государственного языка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6786570743405275E-2"/>
                  <c:y val="-3.1225604996096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980815347721823E-2"/>
                  <c:y val="-2.7322404371584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1175059952038283E-2"/>
                  <c:y val="-3.9032006245121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Лист3!$B$6:$B$8</c:f>
              <c:strCache>
                <c:ptCount val="3"/>
                <c:pt idx="0">
                  <c:v>2023-2024</c:v>
                </c:pt>
                <c:pt idx="1">
                  <c:v>2024-2025</c:v>
                </c:pt>
                <c:pt idx="2">
                  <c:v>2025-2026</c:v>
                </c:pt>
              </c:strCache>
            </c:strRef>
          </c:cat>
          <c:val>
            <c:numRef>
              <c:f>Лист3!$C$6:$C$8</c:f>
              <c:numCache>
                <c:formatCode>General</c:formatCode>
                <c:ptCount val="3"/>
                <c:pt idx="0">
                  <c:v>78.5</c:v>
                </c:pt>
                <c:pt idx="1">
                  <c:v>79.099999999999994</c:v>
                </c:pt>
                <c:pt idx="2">
                  <c:v>80.099999999999994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56144056"/>
        <c:axId val="256142096"/>
        <c:axId val="390077536"/>
      </c:bar3DChart>
      <c:catAx>
        <c:axId val="256144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6142096"/>
        <c:crosses val="autoZero"/>
        <c:auto val="1"/>
        <c:lblAlgn val="ctr"/>
        <c:lblOffset val="100"/>
        <c:noMultiLvlLbl val="0"/>
      </c:catAx>
      <c:valAx>
        <c:axId val="256142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6144056"/>
        <c:crosses val="autoZero"/>
        <c:crossBetween val="between"/>
      </c:valAx>
      <c:serAx>
        <c:axId val="390077536"/>
        <c:scaling>
          <c:orientation val="minMax"/>
        </c:scaling>
        <c:delete val="1"/>
        <c:axPos val="b"/>
        <c:majorTickMark val="none"/>
        <c:minorTickMark val="none"/>
        <c:tickLblPos val="nextTo"/>
        <c:crossAx val="256142096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4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C6FE9-E2C5-4031-B07C-7B33F36A734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84AD5-8F3F-43B4-8020-BC9AF7C78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005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84AD5-8F3F-43B4-8020-BC9AF7C786F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429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84AD5-8F3F-43B4-8020-BC9AF7C786F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874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111327" y="1858123"/>
            <a:ext cx="9925482" cy="23876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Bounded" pitchFamily="2" charset="0"/>
              </a:rPr>
              <a:t>Развитие </a:t>
            </a:r>
            <a:r>
              <a:rPr lang="ru-RU" sz="3200" b="1" dirty="0" err="1">
                <a:latin typeface="Bounded" pitchFamily="2" charset="0"/>
              </a:rPr>
              <a:t>этнопедагогической</a:t>
            </a:r>
            <a:r>
              <a:rPr lang="ru-RU" sz="3200" b="1" dirty="0">
                <a:latin typeface="Bounded" pitchFamily="2" charset="0"/>
              </a:rPr>
              <a:t> компетентности учителей родных языков в системе образования с учетом этнокультурных и национальных особенностей региона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51791" y="4342798"/>
            <a:ext cx="9144000" cy="165576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effectLst/>
                <a:latin typeface="Bounded Light" pitchFamily="2" charset="0"/>
              </a:rPr>
              <a:t>Сафиуллина Розалия </a:t>
            </a:r>
            <a:r>
              <a:rPr lang="ru-RU" b="1" dirty="0">
                <a:solidFill>
                  <a:srgbClr val="002060"/>
                </a:solidFill>
                <a:latin typeface="Bounded Light" pitchFamily="2" charset="0"/>
              </a:rPr>
              <a:t>Расиховна, </a:t>
            </a:r>
            <a:endParaRPr lang="ru-RU" b="1" dirty="0" smtClean="0">
              <a:solidFill>
                <a:srgbClr val="002060"/>
              </a:solidFill>
              <a:latin typeface="Bounded Light" pitchFamily="2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Bounded Light" pitchFamily="2" charset="0"/>
              </a:rPr>
              <a:t>начальник </a:t>
            </a:r>
            <a:r>
              <a:rPr lang="ru-RU" dirty="0">
                <a:solidFill>
                  <a:srgbClr val="002060"/>
                </a:solidFill>
                <a:latin typeface="Bounded Light" pitchFamily="2" charset="0"/>
              </a:rPr>
              <a:t>отдела национального </a:t>
            </a:r>
            <a:r>
              <a:rPr lang="ru-RU" dirty="0" smtClean="0">
                <a:solidFill>
                  <a:srgbClr val="002060"/>
                </a:solidFill>
                <a:latin typeface="Bounded Light" pitchFamily="2" charset="0"/>
              </a:rPr>
              <a:t>образования</a:t>
            </a:r>
            <a:br>
              <a:rPr lang="ru-RU" dirty="0" smtClean="0">
                <a:solidFill>
                  <a:srgbClr val="002060"/>
                </a:solidFill>
                <a:latin typeface="Bounded Light" pitchFamily="2" charset="0"/>
              </a:rPr>
            </a:br>
            <a:r>
              <a:rPr lang="ru-RU" dirty="0" smtClean="0">
                <a:solidFill>
                  <a:srgbClr val="002060"/>
                </a:solidFill>
                <a:latin typeface="Bounded Light" pitchFamily="2" charset="0"/>
              </a:rPr>
              <a:t>Управления </a:t>
            </a:r>
            <a:r>
              <a:rPr lang="ru-RU" dirty="0">
                <a:solidFill>
                  <a:srgbClr val="002060"/>
                </a:solidFill>
                <a:latin typeface="Bounded Light" pitchFamily="2" charset="0"/>
              </a:rPr>
              <a:t>национального образования </a:t>
            </a:r>
            <a:r>
              <a:rPr lang="ru-RU" dirty="0" smtClean="0">
                <a:solidFill>
                  <a:srgbClr val="002060"/>
                </a:solidFill>
                <a:latin typeface="Bounded Light" pitchFamily="2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Bounded Light" pitchFamily="2" charset="0"/>
              </a:rPr>
            </a:br>
            <a:r>
              <a:rPr lang="ru-RU" dirty="0" smtClean="0">
                <a:solidFill>
                  <a:srgbClr val="002060"/>
                </a:solidFill>
                <a:latin typeface="Bounded Light" pitchFamily="2" charset="0"/>
              </a:rPr>
              <a:t>Министерства </a:t>
            </a:r>
            <a:r>
              <a:rPr lang="ru-RU" dirty="0">
                <a:solidFill>
                  <a:srgbClr val="002060"/>
                </a:solidFill>
                <a:latin typeface="Bounded Light" pitchFamily="2" charset="0"/>
              </a:rPr>
              <a:t>просвещения Республики Башкортостан</a:t>
            </a:r>
            <a:endParaRPr lang="ru-RU" dirty="0" smtClean="0">
              <a:solidFill>
                <a:srgbClr val="002060"/>
              </a:solidFill>
              <a:effectLst/>
              <a:latin typeface="Bounded Light" pitchFamily="2" charset="0"/>
            </a:endParaRPr>
          </a:p>
          <a:p>
            <a:pPr marL="0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9087" y="201479"/>
            <a:ext cx="7492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МЕЖРЕГИОНАЛЬНЫЙ КОНКУРС «УЧИТЕЛЬ ГОДА БАШКИРСКОГО ЯЗЫКА И ЛИТЕРАТУРЫ»</a:t>
            </a:r>
            <a:endParaRPr lang="ru-RU" b="1" dirty="0">
              <a:solidFill>
                <a:srgbClr val="002060"/>
              </a:solidFill>
              <a:latin typeface="Bounded Light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5039" y="1035843"/>
            <a:ext cx="2234425" cy="749566"/>
            <a:chOff x="6571685" y="0"/>
            <a:chExt cx="1800951" cy="204465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latin typeface="Bounded Light"/>
                </a:rPr>
                <a:t>с </a:t>
              </a:r>
              <a:r>
                <a:rPr lang="ru-RU" sz="2400" dirty="0" smtClean="0">
                  <a:latin typeface="Bounded Light"/>
                </a:rPr>
                <a:t>1995</a:t>
              </a:r>
              <a:r>
                <a:rPr lang="ru-RU" sz="2400" kern="1200" dirty="0" smtClean="0">
                  <a:latin typeface="Bounded Light"/>
                </a:rPr>
                <a:t> года</a:t>
              </a:r>
              <a:endParaRPr lang="ru-RU" sz="2400" kern="1200" dirty="0">
                <a:latin typeface="Bounded Light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910599" y="1016506"/>
            <a:ext cx="5072113" cy="749566"/>
            <a:chOff x="6571685" y="0"/>
            <a:chExt cx="1800951" cy="204465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latin typeface="Bounded Light"/>
                </a:rPr>
                <a:t>Более 2 тысяч участников</a:t>
              </a:r>
              <a:endParaRPr lang="ru-RU" sz="2400" kern="1200" dirty="0">
                <a:latin typeface="Bounded Light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185672" y="1973442"/>
            <a:ext cx="7492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Лауреаты Всероссийского </a:t>
            </a:r>
            <a:r>
              <a:rPr lang="ru-RU" b="1" dirty="0">
                <a:solidFill>
                  <a:srgbClr val="002060"/>
                </a:solidFill>
                <a:latin typeface="Bounded Light"/>
              </a:rPr>
              <a:t>конкурса </a:t>
            </a:r>
            <a:endParaRPr lang="ru-RU" b="1" dirty="0" smtClean="0">
              <a:solidFill>
                <a:srgbClr val="002060"/>
              </a:solidFill>
              <a:latin typeface="Bounded Light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Bounded Light"/>
              </a:rPr>
              <a:t>Лучший учитель родного языка и родной литературы</a:t>
            </a:r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»:</a:t>
            </a:r>
            <a:endParaRPr lang="ru-RU" b="1" dirty="0">
              <a:solidFill>
                <a:srgbClr val="002060"/>
              </a:solidFill>
              <a:latin typeface="Bounded Light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467972"/>
              </p:ext>
            </p:extLst>
          </p:nvPr>
        </p:nvGraphicFramePr>
        <p:xfrm>
          <a:off x="1" y="2629515"/>
          <a:ext cx="12191999" cy="4231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423"/>
                <a:gridCol w="3108960"/>
                <a:gridCol w="79766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2022 год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Bounded Ligh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Bounded Light"/>
                        </a:rPr>
                        <a:t>Ишдавлетов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Bounded Light"/>
                        </a:rPr>
                        <a:t>Мирас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 Рашитович (лауреат)</a:t>
                      </a:r>
                      <a:endParaRPr lang="ru-RU" sz="1800" b="0" dirty="0" smtClean="0">
                        <a:solidFill>
                          <a:srgbClr val="002060"/>
                        </a:solidFill>
                        <a:latin typeface="Bounded Ligh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+mn-ea"/>
                          <a:cs typeface="+mn-cs"/>
                        </a:rPr>
                        <a:t>учитель башкирского языка и литературы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МАОУ "Лицей №107"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городского округа город Уфа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Республики Башкортостан </a:t>
                      </a:r>
                    </a:p>
                    <a:p>
                      <a:endParaRPr lang="ru-RU" sz="600" b="0" dirty="0">
                        <a:solidFill>
                          <a:srgbClr val="002060"/>
                        </a:solidFill>
                        <a:latin typeface="Bounded Ligh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2023 год</a:t>
                      </a:r>
                    </a:p>
                    <a:p>
                      <a:endParaRPr lang="ru-RU" sz="1800" b="0" dirty="0">
                        <a:solidFill>
                          <a:srgbClr val="002060"/>
                        </a:solidFill>
                        <a:latin typeface="Bounded Ligh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095750" algn="l"/>
                        </a:tabLst>
                      </a:pP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Ишбаева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Гульсина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Азатовна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(лауреат)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095750" algn="l"/>
                        </a:tabLst>
                      </a:pP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+mn-ea"/>
                          <a:cs typeface="+mn-cs"/>
                        </a:rPr>
                        <a:t>старший воспитатель МБДОУ </a:t>
                      </a:r>
                      <a:r>
                        <a:rPr lang="ru-RU" sz="1800" b="0" kern="1200" dirty="0" err="1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+mn-ea"/>
                          <a:cs typeface="+mn-cs"/>
                        </a:rPr>
                        <a:t>Полилингвальный</a:t>
                      </a: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+mn-ea"/>
                          <a:cs typeface="+mn-cs"/>
                        </a:rPr>
                        <a:t> Детский сад № 202 городского округа город Уфа Республики Башкортостан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095750" algn="l"/>
                        </a:tabLst>
                      </a:pPr>
                      <a:endParaRPr lang="ru-RU" sz="700" b="0" dirty="0">
                        <a:solidFill>
                          <a:srgbClr val="002060"/>
                        </a:solidFill>
                        <a:effectLst/>
                        <a:latin typeface="Bounded Ligh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03445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2023 год</a:t>
                      </a:r>
                      <a:endParaRPr lang="ru-RU" sz="1800" b="0" dirty="0">
                        <a:solidFill>
                          <a:srgbClr val="002060"/>
                        </a:solidFill>
                        <a:latin typeface="Bounded Ligh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Гайсина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Гузель </a:t>
                      </a:r>
                    </a:p>
                    <a:p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latin typeface="Bounded Light"/>
                        </a:rPr>
                        <a:t>Сагитовна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 (призер)</a:t>
                      </a:r>
                      <a:endParaRPr lang="ru-RU" sz="1800" b="0" dirty="0" smtClean="0">
                        <a:solidFill>
                          <a:srgbClr val="002060"/>
                        </a:solidFill>
                        <a:latin typeface="Bounded Ligh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+mn-ea"/>
                          <a:cs typeface="+mn-cs"/>
                        </a:rPr>
                        <a:t>учитель башкирского языка и литературы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МОАУ «Башкирская гимназия» городского округа город Нефтекамск Республики Башкортостан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92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2024 год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95750" algn="l"/>
                        </a:tabLst>
                        <a:defRPr/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Ибрагимова Азалия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0" dirty="0" smtClean="0">
                        <a:solidFill>
                          <a:srgbClr val="002060"/>
                        </a:solidFill>
                        <a:effectLst/>
                        <a:latin typeface="Bounded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95750" algn="l"/>
                        </a:tabLst>
                        <a:defRPr/>
                      </a:pP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Варисовна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(лауреат)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Bounded Ligh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095750" algn="l"/>
                        </a:tabLst>
                      </a:pP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+mn-ea"/>
                          <a:cs typeface="+mn-cs"/>
                        </a:rPr>
                        <a:t>учитель башкирского языка и литературы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МОБУ СОШ с.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Старый Сибай муниципального района Баймакский район Республики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Башкортостан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675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2024 год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095750" algn="l"/>
                        </a:tabLst>
                      </a:pP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Ишдавлетова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Алия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Ризаевна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среди ДОО)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Bounded Ligh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095750" algn="l"/>
                        </a:tabLs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 МАДОУ «Башкирский детский сад № 18» городского округа город Уфа Республики Башкортостан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2025 год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95750" algn="l"/>
                        </a:tabLst>
                        <a:defRPr/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Хабибуллина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Назгуль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Исмагиловна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latin typeface="Bounded Light"/>
                        </a:rPr>
                        <a:t>(лауреат)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095750" algn="l"/>
                        </a:tabLst>
                      </a:pPr>
                      <a:r>
                        <a:rPr lang="ru-RU" sz="1800" b="0" kern="120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+mn-ea"/>
                          <a:cs typeface="+mn-cs"/>
                        </a:rPr>
                        <a:t>учитель башкирского языка и литературы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ГБОУ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«Республиканская </a:t>
                      </a:r>
                      <a:r>
                        <a:rPr lang="ru-RU" sz="1800" b="0" dirty="0" err="1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полилингвальная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Bounded Ligh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многопрофильная гимназия № 2 "СМАРТ"»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Bounded Ligh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098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7625" y="276157"/>
            <a:ext cx="7492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РЕСПУБЛИКАНСКИЙ КОНКУРС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«УЧИТЕЛЬ ГОДА РОДНОГО ЯЗЫКА И ЛИТЕРАТУРЫ»</a:t>
            </a:r>
            <a:endParaRPr lang="ru-RU" b="1" dirty="0">
              <a:solidFill>
                <a:srgbClr val="002060"/>
              </a:solidFill>
              <a:latin typeface="Bounded Light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1235985"/>
            <a:ext cx="2234425" cy="749566"/>
            <a:chOff x="6571685" y="0"/>
            <a:chExt cx="1800951" cy="204465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latin typeface="Bounded Light"/>
                </a:rPr>
                <a:t>с </a:t>
              </a:r>
              <a:r>
                <a:rPr lang="ru-RU" sz="2400" dirty="0" smtClean="0">
                  <a:latin typeface="Bounded Light"/>
                </a:rPr>
                <a:t>2008 </a:t>
              </a:r>
              <a:r>
                <a:rPr lang="ru-RU" kern="1200" dirty="0" smtClean="0">
                  <a:latin typeface="Bounded Light"/>
                </a:rPr>
                <a:t>года</a:t>
              </a:r>
              <a:endParaRPr lang="ru-RU" kern="1200" dirty="0">
                <a:latin typeface="Bounded Light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944206" y="1235985"/>
            <a:ext cx="5986513" cy="749566"/>
            <a:chOff x="6571685" y="0"/>
            <a:chExt cx="1800951" cy="204465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Республиканский конкурс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«Учитель года татарского языка и литературы»</a:t>
              </a:r>
              <a:endParaRPr lang="ru-RU" dirty="0">
                <a:latin typeface="Bounded Light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85120" y="2603349"/>
            <a:ext cx="2234425" cy="749566"/>
            <a:chOff x="6571685" y="0"/>
            <a:chExt cx="1800951" cy="2044656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latin typeface="Bounded Light"/>
                </a:rPr>
                <a:t>с </a:t>
              </a:r>
              <a:r>
                <a:rPr lang="ru-RU" sz="2400" dirty="0" smtClean="0">
                  <a:latin typeface="Bounded Light"/>
                </a:rPr>
                <a:t>2025 </a:t>
              </a:r>
              <a:r>
                <a:rPr lang="ru-RU" kern="1200" dirty="0" smtClean="0">
                  <a:latin typeface="Bounded Light"/>
                </a:rPr>
                <a:t>года</a:t>
              </a:r>
              <a:endParaRPr lang="ru-RU" kern="1200" dirty="0">
                <a:latin typeface="Bounded Light"/>
              </a:endParaRPr>
            </a:p>
          </p:txBody>
        </p:sp>
      </p:grpSp>
      <p:sp>
        <p:nvSpPr>
          <p:cNvPr id="16" name="Минус 15"/>
          <p:cNvSpPr/>
          <p:nvPr/>
        </p:nvSpPr>
        <p:spPr>
          <a:xfrm>
            <a:off x="2299869" y="1249579"/>
            <a:ext cx="576072" cy="7223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65444" y="4270248"/>
            <a:ext cx="4237003" cy="1472184"/>
            <a:chOff x="6571685" y="0"/>
            <a:chExt cx="1800951" cy="2044656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Республиканский конкурс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«Учитель года родного языка и литературы»</a:t>
              </a:r>
              <a:endParaRPr lang="ru-RU" dirty="0">
                <a:latin typeface="Bounded Light"/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217" y="2414016"/>
            <a:ext cx="7893267" cy="4443983"/>
          </a:xfrm>
          <a:prstGeom prst="rect">
            <a:avLst/>
          </a:prstGeom>
        </p:spPr>
      </p:pic>
      <p:sp>
        <p:nvSpPr>
          <p:cNvPr id="20" name="Стрелка вниз 19"/>
          <p:cNvSpPr/>
          <p:nvPr/>
        </p:nvSpPr>
        <p:spPr>
          <a:xfrm>
            <a:off x="1771370" y="3482935"/>
            <a:ext cx="397611" cy="6309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08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2775" y="148914"/>
            <a:ext cx="7812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ВСЕРОССИЙСКИЙ МАСТЕР-КЛАСС УЧИТЕЛЕЙ РОДНОГО, В ТОМ ЧИСЛЕ РУССКОГО, ЯЗЫКА</a:t>
            </a:r>
            <a:endParaRPr lang="ru-RU" b="1" dirty="0">
              <a:solidFill>
                <a:srgbClr val="002060"/>
              </a:solidFill>
              <a:latin typeface="Bounded Light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904" y="825702"/>
            <a:ext cx="2299869" cy="1275969"/>
            <a:chOff x="6571685" y="0"/>
            <a:chExt cx="1800951" cy="204465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latin typeface="Bounded Light"/>
                </a:rPr>
                <a:t>с </a:t>
              </a:r>
              <a:r>
                <a:rPr lang="ru-RU" sz="2400" dirty="0" smtClean="0">
                  <a:latin typeface="Bounded Light"/>
                </a:rPr>
                <a:t>2007 </a:t>
              </a:r>
              <a:r>
                <a:rPr lang="ru-RU" kern="1200" dirty="0" smtClean="0">
                  <a:latin typeface="Bounded Light"/>
                </a:rPr>
                <a:t>года</a:t>
              </a:r>
              <a:endParaRPr lang="ru-RU" kern="1200" dirty="0">
                <a:latin typeface="Bounded Light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944206" y="818199"/>
            <a:ext cx="5879754" cy="1283472"/>
            <a:chOff x="6571685" y="0"/>
            <a:chExt cx="1800951" cy="204465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Педагоги Республики Башкортостан – активные участники Всероссийского мастер-класса учителей родного, в том числе русского, языка</a:t>
              </a:r>
              <a:endParaRPr lang="ru-RU" dirty="0">
                <a:latin typeface="Bounded Light"/>
              </a:endParaRPr>
            </a:p>
          </p:txBody>
        </p:sp>
      </p:grpSp>
      <p:sp>
        <p:nvSpPr>
          <p:cNvPr id="15" name="Скругленный прямоугольник 4"/>
          <p:cNvSpPr/>
          <p:nvPr/>
        </p:nvSpPr>
        <p:spPr>
          <a:xfrm>
            <a:off x="950564" y="2622686"/>
            <a:ext cx="2103537" cy="7108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>
                <a:latin typeface="Bounded Light"/>
              </a:rPr>
              <a:t>с </a:t>
            </a:r>
            <a:r>
              <a:rPr lang="ru-RU" sz="2400" dirty="0" smtClean="0">
                <a:latin typeface="Bounded Light"/>
              </a:rPr>
              <a:t>025 </a:t>
            </a:r>
            <a:r>
              <a:rPr lang="ru-RU" kern="1200" dirty="0" smtClean="0">
                <a:latin typeface="Bounded Light"/>
              </a:rPr>
              <a:t>года</a:t>
            </a:r>
            <a:endParaRPr lang="ru-RU" kern="1200" dirty="0">
              <a:latin typeface="Bounded Light"/>
            </a:endParaRPr>
          </a:p>
        </p:txBody>
      </p:sp>
      <p:sp>
        <p:nvSpPr>
          <p:cNvPr id="16" name="Минус 15"/>
          <p:cNvSpPr/>
          <p:nvPr/>
        </p:nvSpPr>
        <p:spPr>
          <a:xfrm>
            <a:off x="2300773" y="1099420"/>
            <a:ext cx="576072" cy="7223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AutoShape 2" descr="40lus_XW1XIrGemTV1hwsStKehlI0NMDLUON1AMLXjq3JWoyxRpZDityGzxYCDiA2ZYfqf1h4o3JYY_cQjPJnpgZ_w1000_fitted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40lus_XW1XIrGemTV1hwsStKehlI0NMDLUON1AMLXjq3JWoyxRpZDityGzxYCDiA2ZYfqf1h4o3JYY_cQjPJnpgZ_w1000_fitted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637" y="3671557"/>
            <a:ext cx="4754881" cy="3171505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68264" y="2256880"/>
            <a:ext cx="8755696" cy="1416196"/>
            <a:chOff x="6571685" y="0"/>
            <a:chExt cx="1800951" cy="2044656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23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>
                  <a:latin typeface="Bounded Light"/>
                </a:rPr>
                <a:t>в</a:t>
              </a:r>
              <a:r>
                <a:rPr lang="ru-RU" sz="2400" kern="1200" dirty="0" smtClean="0">
                  <a:latin typeface="Bounded Light"/>
                </a:rPr>
                <a:t> </a:t>
              </a:r>
              <a:r>
                <a:rPr lang="ru-RU" sz="2400" dirty="0" smtClean="0">
                  <a:latin typeface="Bounded Light"/>
                </a:rPr>
                <a:t>2026 </a:t>
              </a:r>
              <a:r>
                <a:rPr lang="ru-RU" kern="1200" dirty="0" smtClean="0">
                  <a:latin typeface="Bounded Light"/>
                </a:rPr>
                <a:t>году лауреатом конкурса стала </a:t>
              </a:r>
              <a:r>
                <a:rPr lang="ru-RU" dirty="0" err="1">
                  <a:latin typeface="Bounded Light"/>
                </a:rPr>
                <a:t>Кутлуева</a:t>
              </a:r>
              <a:r>
                <a:rPr lang="ru-RU" dirty="0">
                  <a:latin typeface="Bounded Light"/>
                </a:rPr>
                <a:t> </a:t>
              </a:r>
              <a:r>
                <a:rPr lang="ru-RU" dirty="0" err="1">
                  <a:latin typeface="Bounded Light"/>
                </a:rPr>
                <a:t>Гюльнас</a:t>
              </a:r>
              <a:r>
                <a:rPr lang="ru-RU" dirty="0">
                  <a:latin typeface="Bounded Light"/>
                </a:rPr>
                <a:t> </a:t>
              </a:r>
              <a:r>
                <a:rPr lang="ru-RU" dirty="0" err="1" smtClean="0">
                  <a:latin typeface="Bounded Light"/>
                </a:rPr>
                <a:t>Фаизовна</a:t>
              </a:r>
              <a:r>
                <a:rPr lang="ru-RU" dirty="0" smtClean="0">
                  <a:latin typeface="Bounded Light"/>
                </a:rPr>
                <a:t>, </a:t>
              </a:r>
              <a:r>
                <a:rPr lang="ru-RU" dirty="0">
                  <a:latin typeface="Bounded Light"/>
                </a:rPr>
                <a:t>воспитатель детского сада «Умка» гимназии </a:t>
              </a:r>
              <a:r>
                <a:rPr lang="ru-RU" dirty="0" smtClean="0">
                  <a:latin typeface="Bounded Light"/>
                </a:rPr>
                <a:t>№ 1 </a:t>
              </a:r>
              <a:r>
                <a:rPr lang="ru-RU" dirty="0">
                  <a:latin typeface="Bounded Light"/>
                </a:rPr>
                <a:t>города </a:t>
              </a:r>
              <a:r>
                <a:rPr lang="ru-RU" dirty="0" smtClean="0">
                  <a:latin typeface="Bounded Light"/>
                </a:rPr>
                <a:t>Стерлитамак </a:t>
              </a:r>
              <a:r>
                <a:rPr lang="ru-RU" dirty="0">
                  <a:latin typeface="Bounded Light"/>
                </a:rPr>
                <a:t>Республики Башкортостан </a:t>
              </a:r>
              <a:endParaRPr lang="ru-RU" kern="1200" dirty="0">
                <a:latin typeface="Bounded Light"/>
              </a:endParaRPr>
            </a:p>
          </p:txBody>
        </p:sp>
      </p:grpSp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4" y="3689661"/>
            <a:ext cx="7040753" cy="316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5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2775" y="148914"/>
            <a:ext cx="7812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VII СЛЁТ НАЦИОНАЛЬНЫХ ВОСКРЕСНЫХ ШКОЛ</a:t>
            </a:r>
            <a:endParaRPr lang="ru-RU" b="1" dirty="0">
              <a:solidFill>
                <a:srgbClr val="002060"/>
              </a:solidFill>
              <a:latin typeface="Bounded Light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60375" y="932481"/>
            <a:ext cx="3434969" cy="960327"/>
            <a:chOff x="6571685" y="1"/>
            <a:chExt cx="1800951" cy="2044655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571685" y="1"/>
              <a:ext cx="1800951" cy="204465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>
                  <a:latin typeface="Bounded Light"/>
                </a:rPr>
                <a:t>15 воскресных школ </a:t>
              </a:r>
              <a:endParaRPr lang="ru-RU" sz="2400" kern="1200" dirty="0">
                <a:latin typeface="Bounded Light"/>
              </a:endParaRPr>
            </a:p>
          </p:txBody>
        </p:sp>
      </p:grpSp>
      <p:sp>
        <p:nvSpPr>
          <p:cNvPr id="15" name="Скругленный прямоугольник 4"/>
          <p:cNvSpPr/>
          <p:nvPr/>
        </p:nvSpPr>
        <p:spPr>
          <a:xfrm>
            <a:off x="950564" y="2622686"/>
            <a:ext cx="2103537" cy="7108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>
                <a:latin typeface="Bounded Light"/>
              </a:rPr>
              <a:t>с </a:t>
            </a:r>
            <a:r>
              <a:rPr lang="ru-RU" sz="2400" dirty="0" smtClean="0">
                <a:latin typeface="Bounded Light"/>
              </a:rPr>
              <a:t>025 </a:t>
            </a:r>
            <a:r>
              <a:rPr lang="ru-RU" kern="1200" dirty="0" smtClean="0">
                <a:latin typeface="Bounded Light"/>
              </a:rPr>
              <a:t>года</a:t>
            </a:r>
            <a:endParaRPr lang="ru-RU" kern="1200" dirty="0">
              <a:latin typeface="Bounded Light"/>
            </a:endParaRPr>
          </a:p>
        </p:txBody>
      </p:sp>
      <p:sp>
        <p:nvSpPr>
          <p:cNvPr id="9" name="AutoShape 2" descr="40lus_XW1XIrGemTV1hwsStKehlI0NMDLUON1AMLXjq3JWoyxRpZDityGzxYCDiA2ZYfqf1h4o3JYY_cQjPJnpgZ_w1000_fitted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40lus_XW1XIrGemTV1hwsStKehlI0NMDLUON1AMLXjq3JWoyxRpZDityGzxYCDiA2ZYfqf1h4o3JYY_cQjPJnpgZ_w1000_fitted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01" y="2708942"/>
            <a:ext cx="2118233" cy="2118233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2854507" y="2315942"/>
            <a:ext cx="4147423" cy="555274"/>
            <a:chOff x="5400600" y="0"/>
            <a:chExt cx="4073596" cy="79552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400600" y="0"/>
              <a:ext cx="4073596" cy="795528"/>
            </a:xfrm>
            <a:prstGeom prst="roundRect">
              <a:avLst>
                <a:gd name="adj" fmla="val 10000"/>
              </a:avLst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6350" cap="flat" cmpd="sng" algn="ctr">
              <a:solidFill>
                <a:scrgbClr r="0" g="0" b="0"/>
              </a:solidFill>
              <a:prstDash val="solid"/>
            </a:ln>
            <a:effectLst/>
          </p:spPr>
        </p:sp>
        <p:sp>
          <p:nvSpPr>
            <p:cNvPr id="25" name="Скругленный прямоугольник 4"/>
            <p:cNvSpPr/>
            <p:nvPr/>
          </p:nvSpPr>
          <p:spPr>
            <a:xfrm>
              <a:off x="5423900" y="23300"/>
              <a:ext cx="4026996" cy="74892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marL="0" marR="0" lvl="0" indent="0" algn="ctr" defTabSz="800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ЯЗЫКИ ИЗУЧЕНИЯ:</a:t>
              </a: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2878229" y="2989846"/>
            <a:ext cx="3195403" cy="289148"/>
            <a:chOff x="5880584" y="1231131"/>
            <a:chExt cx="3195403" cy="289148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5880584" y="1231131"/>
              <a:ext cx="3195403" cy="289148"/>
            </a:xfrm>
            <a:prstGeom prst="roundRect">
              <a:avLst>
                <a:gd name="adj" fmla="val 10000"/>
              </a:avLst>
            </a:prstGeom>
            <a:ln w="6350"/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/>
            <p:nvPr/>
          </p:nvSpPr>
          <p:spPr>
            <a:xfrm>
              <a:off x="5889053" y="1239600"/>
              <a:ext cx="3178465" cy="2722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Башкирский 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3059663" y="3353973"/>
            <a:ext cx="3195403" cy="289148"/>
            <a:chOff x="5880584" y="1592566"/>
            <a:chExt cx="3195403" cy="289148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5880584" y="1592566"/>
              <a:ext cx="3195403" cy="289148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6350" cap="flat" cmpd="sng" algn="ctr">
              <a:solidFill>
                <a:scrgbClr r="0" g="0" b="0"/>
              </a:solidFill>
              <a:prstDash val="solid"/>
            </a:ln>
            <a:effectLst/>
          </p:spPr>
        </p:sp>
        <p:sp>
          <p:nvSpPr>
            <p:cNvPr id="34" name="Скругленный прямоугольник 4"/>
            <p:cNvSpPr/>
            <p:nvPr/>
          </p:nvSpPr>
          <p:spPr>
            <a:xfrm>
              <a:off x="5889053" y="1601035"/>
              <a:ext cx="3178465" cy="2722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marL="0" marR="0" lvl="0" indent="0" algn="ctr" defTabSz="800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Татарский</a:t>
              </a:r>
              <a:endPara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3266508" y="3682363"/>
            <a:ext cx="3195403" cy="289148"/>
            <a:chOff x="5880584" y="1954002"/>
            <a:chExt cx="3195403" cy="289148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5880584" y="1954002"/>
              <a:ext cx="3195403" cy="289148"/>
            </a:xfrm>
            <a:prstGeom prst="roundRect">
              <a:avLst>
                <a:gd name="adj" fmla="val 10000"/>
              </a:avLst>
            </a:prstGeom>
            <a:ln w="6350"/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Скругленный прямоугольник 4"/>
            <p:cNvSpPr/>
            <p:nvPr/>
          </p:nvSpPr>
          <p:spPr>
            <a:xfrm>
              <a:off x="5889053" y="1962471"/>
              <a:ext cx="3178465" cy="2722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Чувашский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452285" y="4026149"/>
            <a:ext cx="3195403" cy="289148"/>
            <a:chOff x="5880584" y="2315437"/>
            <a:chExt cx="3195403" cy="289148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5880584" y="2315437"/>
              <a:ext cx="3195403" cy="289148"/>
            </a:xfrm>
            <a:prstGeom prst="roundRect">
              <a:avLst>
                <a:gd name="adj" fmla="val 10000"/>
              </a:avLst>
            </a:prstGeom>
            <a:ln w="6350"/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/>
            <p:cNvSpPr/>
            <p:nvPr/>
          </p:nvSpPr>
          <p:spPr>
            <a:xfrm>
              <a:off x="5889053" y="2323906"/>
              <a:ext cx="3178465" cy="2722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Марийский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641261" y="4354375"/>
            <a:ext cx="3195403" cy="289148"/>
            <a:chOff x="5880584" y="3761179"/>
            <a:chExt cx="3195403" cy="289148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5880584" y="3761179"/>
              <a:ext cx="3195403" cy="289148"/>
            </a:xfrm>
            <a:prstGeom prst="roundRect">
              <a:avLst>
                <a:gd name="adj" fmla="val 10000"/>
              </a:avLst>
            </a:prstGeom>
            <a:ln w="6350"/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/>
            <p:nvPr/>
          </p:nvSpPr>
          <p:spPr>
            <a:xfrm>
              <a:off x="5889053" y="3769648"/>
              <a:ext cx="3178465" cy="2722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Немецкий</a:t>
              </a: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826586" y="4682601"/>
            <a:ext cx="3195403" cy="289148"/>
            <a:chOff x="5880584" y="4484050"/>
            <a:chExt cx="3195403" cy="289148"/>
          </a:xfrm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5880584" y="4484050"/>
              <a:ext cx="3195403" cy="289148"/>
            </a:xfrm>
            <a:prstGeom prst="roundRect">
              <a:avLst>
                <a:gd name="adj" fmla="val 10000"/>
              </a:avLst>
            </a:prstGeom>
            <a:ln w="6350"/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/>
            <p:nvPr/>
          </p:nvSpPr>
          <p:spPr>
            <a:xfrm>
              <a:off x="5889053" y="4492519"/>
              <a:ext cx="3178465" cy="2722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Польский</a:t>
              </a: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3995379" y="5006529"/>
            <a:ext cx="3195403" cy="289148"/>
            <a:chOff x="5880584" y="4845485"/>
            <a:chExt cx="3195403" cy="289148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5880584" y="4845485"/>
              <a:ext cx="3195403" cy="289148"/>
            </a:xfrm>
            <a:prstGeom prst="roundRect">
              <a:avLst>
                <a:gd name="adj" fmla="val 10000"/>
              </a:avLst>
            </a:prstGeom>
            <a:ln w="6350"/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/>
            <p:cNvSpPr/>
            <p:nvPr/>
          </p:nvSpPr>
          <p:spPr>
            <a:xfrm>
              <a:off x="5889053" y="4853954"/>
              <a:ext cx="3178465" cy="2722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Армянский</a:t>
              </a: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166067" y="5325656"/>
            <a:ext cx="3195403" cy="289148"/>
            <a:chOff x="5880584" y="5206920"/>
            <a:chExt cx="3195403" cy="289148"/>
          </a:xfrm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5880584" y="5206920"/>
              <a:ext cx="3195403" cy="289148"/>
            </a:xfrm>
            <a:prstGeom prst="roundRect">
              <a:avLst>
                <a:gd name="adj" fmla="val 10000"/>
              </a:avLst>
            </a:prstGeom>
            <a:ln w="6350"/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кругленный прямоугольник 4"/>
            <p:cNvSpPr/>
            <p:nvPr/>
          </p:nvSpPr>
          <p:spPr>
            <a:xfrm>
              <a:off x="5889053" y="5215389"/>
              <a:ext cx="3178465" cy="2722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Иврит </a:t>
              </a:r>
              <a:endParaRPr lang="ru-RU" sz="1800" b="1" kern="1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4400763" y="5642624"/>
            <a:ext cx="3195403" cy="289148"/>
            <a:chOff x="5880584" y="5206920"/>
            <a:chExt cx="3195403" cy="289148"/>
          </a:xfrm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5880584" y="5206920"/>
              <a:ext cx="3195403" cy="289148"/>
            </a:xfrm>
            <a:prstGeom prst="roundRect">
              <a:avLst>
                <a:gd name="adj" fmla="val 10000"/>
              </a:avLst>
            </a:prstGeom>
            <a:ln w="6350"/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Скругленный прямоугольник 4"/>
            <p:cNvSpPr/>
            <p:nvPr/>
          </p:nvSpPr>
          <p:spPr>
            <a:xfrm>
              <a:off x="5889053" y="5215389"/>
              <a:ext cx="3178465" cy="2722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Русский как иностранный </a:t>
              </a:r>
              <a:endParaRPr lang="ru-RU" sz="1800" b="1" kern="1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4657362" y="907706"/>
            <a:ext cx="3434969" cy="960327"/>
            <a:chOff x="6571684" y="1"/>
            <a:chExt cx="1800951" cy="2044656"/>
          </a:xfrm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6571684" y="1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a-RU" sz="2400" dirty="0"/>
                <a:t>2813 обучающихся </a:t>
              </a:r>
              <a:endParaRPr lang="ru-RU" sz="2400" kern="1200" dirty="0">
                <a:latin typeface="Bounded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161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53" y="133439"/>
            <a:ext cx="8787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РЕСПУБЛИКАНСКИЙ КОНКУРС «ЛУЧШАЯ ДОШКОЛЬНАЯ ОБРАЗОВАТЕЛЬНАЯОРГАНИЗАЦИЯ С ОБУЧЕНИЕМ НА БАШКИРСКОМ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ДРУГИХ РОДНЫХ ЯЗЫКАХ»</a:t>
            </a:r>
            <a:r>
              <a:rPr lang="ru-RU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3153" y="1020781"/>
            <a:ext cx="8755256" cy="2615832"/>
            <a:chOff x="6548711" y="-566219"/>
            <a:chExt cx="1800951" cy="262363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548711" y="-566219"/>
              <a:ext cx="1800951" cy="262363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6587171" y="-566219"/>
              <a:ext cx="1677379" cy="25328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latin typeface="Bounded Light"/>
                </a:rPr>
                <a:t>ОСНОВНЫЕ КРИТЕРИИ ОЦЕНКИ: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- </a:t>
              </a:r>
              <a:r>
                <a:rPr lang="ru-RU" sz="1600" dirty="0">
                  <a:latin typeface="Bounded Light"/>
                </a:rPr>
                <a:t>работа инновационной площадки по родному языку</a:t>
              </a:r>
              <a:r>
                <a:rPr lang="ru-RU" sz="1600" dirty="0" smtClean="0">
                  <a:latin typeface="Bounded Light"/>
                </a:rPr>
                <a:t>;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 smtClean="0">
                  <a:latin typeface="Bounded Light"/>
                </a:rPr>
                <a:t>- </a:t>
              </a:r>
              <a:r>
                <a:rPr lang="ru-RU" sz="1600" dirty="0">
                  <a:latin typeface="Bounded Light"/>
                </a:rPr>
                <a:t>сетевое взаимодействие со школой и организациями дополнительного </a:t>
              </a:r>
              <a:r>
                <a:rPr lang="ru-RU" sz="1600" dirty="0" smtClean="0">
                  <a:latin typeface="Bounded Light"/>
                </a:rPr>
                <a:t>образования;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 smtClean="0">
                  <a:latin typeface="Bounded Light"/>
                </a:rPr>
                <a:t>- </a:t>
              </a:r>
              <a:r>
                <a:rPr lang="ru-RU" sz="1600" dirty="0">
                  <a:latin typeface="Bounded Light"/>
                </a:rPr>
                <a:t>работа педагогического коллектива по родным </a:t>
              </a:r>
              <a:r>
                <a:rPr lang="ru-RU" sz="1600" dirty="0" smtClean="0">
                  <a:latin typeface="Bounded Light"/>
                </a:rPr>
                <a:t>языкам </a:t>
              </a:r>
              <a:endParaRPr lang="ru-RU" sz="1600" dirty="0">
                <a:latin typeface="Bounded Light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73153" y="3806355"/>
            <a:ext cx="8731146" cy="2063140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4"/>
          <p:cNvSpPr/>
          <p:nvPr/>
        </p:nvSpPr>
        <p:spPr>
          <a:xfrm>
            <a:off x="299806" y="3806355"/>
            <a:ext cx="7810921" cy="17897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Bounded Light"/>
            </a:endParaRPr>
          </a:p>
        </p:txBody>
      </p:sp>
      <p:sp>
        <p:nvSpPr>
          <p:cNvPr id="30" name="Скругленный прямоугольник 4"/>
          <p:cNvSpPr/>
          <p:nvPr/>
        </p:nvSpPr>
        <p:spPr>
          <a:xfrm>
            <a:off x="8804299" y="2292761"/>
            <a:ext cx="3044491" cy="176913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Bounded Light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99806" y="3915114"/>
            <a:ext cx="7827431" cy="18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Bounded Light"/>
                <a:ea typeface="Times New Roman" pitchFamily="18" charset="0"/>
                <a:cs typeface="Times New Roman" pitchFamily="18" charset="0"/>
              </a:rPr>
              <a:t>НОМИНАЦИИ:</a:t>
            </a:r>
            <a:r>
              <a:rPr lang="ru-RU" sz="1600" dirty="0" smtClean="0">
                <a:solidFill>
                  <a:schemeClr val="bg1"/>
                </a:solidFill>
                <a:latin typeface="Bounded Light"/>
                <a:ea typeface="Times New Roman" pitchFamily="18" charset="0"/>
                <a:cs typeface="Times New Roman" pitchFamily="18" charset="0"/>
              </a:rPr>
              <a:t>					                                       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unded Light"/>
                <a:ea typeface="Times New Roman" pitchFamily="18" charset="0"/>
                <a:cs typeface="Times New Roman" pitchFamily="18" charset="0"/>
              </a:rPr>
              <a:t>«Лучшая дошкольная образовательная организация с обучением на родном (башкирском) языке»;</a:t>
            </a:r>
            <a:r>
              <a:rPr lang="ru-RU" sz="1600" dirty="0" smtClean="0">
                <a:solidFill>
                  <a:schemeClr val="bg1"/>
                </a:solidFill>
                <a:latin typeface="Bounded Light"/>
                <a:cs typeface="Arial" pitchFamily="34" charset="0"/>
              </a:rPr>
              <a:t>					                          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unded Light"/>
                <a:ea typeface="Times New Roman" pitchFamily="18" charset="0"/>
                <a:cs typeface="Times New Roman" pitchFamily="18" charset="0"/>
              </a:rPr>
              <a:t>«Лучшая дошкольная образовательная организация с обучением на родном  (нерусском) языке»</a:t>
            </a:r>
            <a:r>
              <a:rPr lang="ru-RU" sz="1600" dirty="0" smtClean="0">
                <a:solidFill>
                  <a:schemeClr val="bg1"/>
                </a:solidFill>
                <a:latin typeface="Bounded Light"/>
                <a:ea typeface="Times New Roman" pitchFamily="18" charset="0"/>
                <a:cs typeface="Times New Roman" pitchFamily="18" charset="0"/>
              </a:rPr>
              <a:t>;                                                 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unded Light"/>
                <a:ea typeface="Times New Roman" pitchFamily="18" charset="0"/>
                <a:cs typeface="Times New Roman" pitchFamily="18" charset="0"/>
              </a:rPr>
              <a:t>- «Лучшая дошкольная образовательная организация по реализации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Bounded Light"/>
                <a:ea typeface="Times New Roman" pitchFamily="18" charset="0"/>
                <a:cs typeface="Times New Roman" pitchFamily="18" charset="0"/>
              </a:rPr>
              <a:t>полилингвального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unded Light"/>
                <a:ea typeface="Times New Roman" pitchFamily="18" charset="0"/>
                <a:cs typeface="Times New Roman" pitchFamily="18" charset="0"/>
              </a:rPr>
              <a:t> образования»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unded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89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53" y="133439"/>
            <a:ext cx="8787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 ПО ОЦЕНКЕ ЭФФЕКТИВНОСТИ ДЕЯТЕЛЬНОСТИ ИННОВАЦИОННЫХ НАЦИОНАЛЬНЫХ И ПОЛИЛИНГВАЛЬНЫХ МНОГОПРОФИЛЬНЫХ ОБЩЕОБРАЗОВАТЕЛЬНЫХ ОРГАНИЗАЦИЙ РЕСПУБЛИКИ БАШКОРТОСТАН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73152" y="1732480"/>
            <a:ext cx="8321040" cy="1872975"/>
            <a:chOff x="6518937" y="-1"/>
            <a:chExt cx="1800951" cy="204465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518937" y="-1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6569095" y="27455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latin typeface="Bounded Light"/>
                </a:rPr>
                <a:t>ОСНОВНЫЕ КРИТЕРИИ ОЦЕНКИ: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- качество образования;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- организация </a:t>
              </a:r>
              <a:r>
                <a:rPr lang="ru-RU" dirty="0">
                  <a:latin typeface="Bounded Light"/>
                </a:rPr>
                <a:t>инновационных площадок по этнокультурному </a:t>
              </a:r>
              <a:r>
                <a:rPr lang="ru-RU" dirty="0" smtClean="0">
                  <a:latin typeface="Bounded Light"/>
                </a:rPr>
                <a:t>направлению;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- состояние </a:t>
              </a:r>
              <a:r>
                <a:rPr lang="ru-RU" dirty="0">
                  <a:latin typeface="Bounded Light"/>
                </a:rPr>
                <a:t>материально-технической базы инновационных общеобразовательных </a:t>
              </a:r>
              <a:r>
                <a:rPr lang="ru-RU" dirty="0" smtClean="0">
                  <a:latin typeface="Bounded Light"/>
                </a:rPr>
                <a:t>организаций</a:t>
              </a:r>
              <a:endParaRPr lang="ru-RU" dirty="0">
                <a:latin typeface="Bounded Light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73152" y="3806355"/>
            <a:ext cx="8321040" cy="2073238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4"/>
          <p:cNvSpPr/>
          <p:nvPr/>
        </p:nvSpPr>
        <p:spPr>
          <a:xfrm>
            <a:off x="299806" y="3806355"/>
            <a:ext cx="7838705" cy="190864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latin typeface="Bounded Light"/>
              </a:rPr>
              <a:t>ПОДВЕДЕНИЕ ИТОГОВ:</a:t>
            </a:r>
          </a:p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 smtClean="0">
                <a:latin typeface="Bounded Light"/>
              </a:rPr>
              <a:t>на Форуме </a:t>
            </a:r>
            <a:r>
              <a:rPr lang="ru-RU" dirty="0">
                <a:latin typeface="Bounded Light"/>
              </a:rPr>
              <a:t>директоров инновационных  национальных  и полилингвальных многопрофильных общеобразовательных организаций Республики </a:t>
            </a:r>
            <a:r>
              <a:rPr lang="ru-RU" dirty="0" smtClean="0">
                <a:latin typeface="Bounded Light"/>
              </a:rPr>
              <a:t>Башкортостан</a:t>
            </a:r>
            <a:endParaRPr lang="ru-RU" dirty="0">
              <a:latin typeface="Bounded Light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8714232" y="2267712"/>
            <a:ext cx="3233928" cy="1865376"/>
            <a:chOff x="6518937" y="-1"/>
            <a:chExt cx="1800951" cy="2044656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6518937" y="-1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4"/>
            <p:cNvSpPr/>
            <p:nvPr/>
          </p:nvSpPr>
          <p:spPr>
            <a:xfrm>
              <a:off x="6569095" y="27455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/>
                <a:t>ТОП 10 ШКОЛ 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/>
                <a:t>ПО </a:t>
              </a:r>
              <a:r>
                <a:rPr lang="ru-RU" b="1" dirty="0" smtClean="0">
                  <a:latin typeface="Bounded Light"/>
                </a:rPr>
                <a:t>2 НАПРАВЛЕНИЯМ: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1. Сельские школы;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Bounded Light"/>
                </a:rPr>
                <a:t>2. Городские школы</a:t>
              </a:r>
              <a:endParaRPr lang="ru-RU" dirty="0">
                <a:latin typeface="Bounded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628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3639" y="149648"/>
            <a:ext cx="7982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unded Light"/>
              </a:rPr>
              <a:t>МЕТОДИЧЕСКОЕ СОПРОВОЖДЕНИЕ</a:t>
            </a:r>
            <a:endParaRPr lang="ru-RU" sz="2000" b="1" dirty="0">
              <a:solidFill>
                <a:srgbClr val="002060"/>
              </a:solidFill>
              <a:latin typeface="Bounded Ligh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9456" y="1398599"/>
            <a:ext cx="2770632" cy="108796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Bounded Light"/>
              </a:rPr>
              <a:t>Ресурсный центр </a:t>
            </a:r>
            <a:r>
              <a:rPr lang="ru-RU" b="1" dirty="0">
                <a:latin typeface="Bounded Light"/>
              </a:rPr>
              <a:t>по национальному образованию </a:t>
            </a:r>
            <a:r>
              <a:rPr lang="ru-RU" b="1" dirty="0" smtClean="0">
                <a:latin typeface="Bounded Light"/>
              </a:rPr>
              <a:t>(РЦНО)</a:t>
            </a:r>
            <a:endParaRPr lang="ru-RU" b="1" dirty="0">
              <a:latin typeface="Bounded Ligh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84273" y="1077605"/>
            <a:ext cx="5339103" cy="115353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atin typeface="Bounded Light"/>
              </a:rPr>
              <a:t>научно-методическое и информационное  </a:t>
            </a:r>
            <a:r>
              <a:rPr lang="ru-RU" dirty="0">
                <a:latin typeface="Bounded Light"/>
              </a:rPr>
              <a:t>сопровождение процессов сохранения и развития государственных и родных языков Республики Башкортостан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84272" y="2413471"/>
            <a:ext cx="8173743" cy="112525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atin typeface="Bounded Light"/>
              </a:rPr>
              <a:t>приобщение участников </a:t>
            </a:r>
            <a:r>
              <a:rPr lang="ru-RU" dirty="0">
                <a:latin typeface="Bounded Light"/>
              </a:rPr>
              <a:t>образовательных отношений к мероприятиям, направленным на популяризацию государственных и родных языков Республики </a:t>
            </a:r>
            <a:r>
              <a:rPr lang="ru-RU" dirty="0" smtClean="0">
                <a:latin typeface="Bounded Light"/>
              </a:rPr>
              <a:t>Башкортостан</a:t>
            </a:r>
            <a:endParaRPr lang="ru-RU" dirty="0">
              <a:latin typeface="Bounded Light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4612" y="878817"/>
            <a:ext cx="2560320" cy="30864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unded Light"/>
              </a:rPr>
              <a:t>с 2019 года</a:t>
            </a:r>
            <a:endParaRPr lang="ru-RU" sz="2400" b="1" dirty="0">
              <a:latin typeface="Bounded Light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7453" y="3785666"/>
            <a:ext cx="2770632" cy="108796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Bounded Light"/>
              </a:rPr>
              <a:t>Проекты РЦНО</a:t>
            </a:r>
            <a:endParaRPr lang="ru-RU" b="1" dirty="0">
              <a:latin typeface="Bounded Light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394699" y="5121532"/>
            <a:ext cx="8658375" cy="157576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 smtClean="0">
                <a:latin typeface="Bounded Light"/>
              </a:rPr>
              <a:t>Деловой разговор «Портрет победителя»</a:t>
            </a:r>
            <a:br>
              <a:rPr lang="ru-RU" b="1" u="sng" dirty="0" smtClean="0">
                <a:latin typeface="Bounded Light"/>
              </a:rPr>
            </a:br>
            <a:r>
              <a:rPr lang="ru-RU" dirty="0" smtClean="0">
                <a:latin typeface="Bounded Light"/>
              </a:rPr>
              <a:t>Победители конкурса «Учитель </a:t>
            </a:r>
            <a:r>
              <a:rPr lang="ru-RU" dirty="0">
                <a:latin typeface="Bounded Light"/>
              </a:rPr>
              <a:t>года башкирского языка и литературы» </a:t>
            </a:r>
            <a:r>
              <a:rPr lang="ru-RU" dirty="0" smtClean="0">
                <a:latin typeface="Bounded Light"/>
              </a:rPr>
              <a:t>отвечают на </a:t>
            </a:r>
            <a:r>
              <a:rPr lang="ru-RU" dirty="0">
                <a:latin typeface="Bounded Light"/>
              </a:rPr>
              <a:t>вопросы, </a:t>
            </a:r>
            <a:r>
              <a:rPr lang="ru-RU" dirty="0" smtClean="0">
                <a:latin typeface="Bounded Light"/>
              </a:rPr>
              <a:t>делятся </a:t>
            </a:r>
            <a:r>
              <a:rPr lang="ru-RU" dirty="0">
                <a:latin typeface="Bounded Light"/>
              </a:rPr>
              <a:t>своими размышлениями о профессии, о важности сохранения и развития башкирского языка и литературы.</a:t>
            </a:r>
            <a:endParaRPr lang="ru-RU" b="1" dirty="0">
              <a:latin typeface="Bounded Ligh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380692" y="3785666"/>
            <a:ext cx="8661955" cy="1161238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 err="1" smtClean="0">
                <a:latin typeface="Bounded Light"/>
              </a:rPr>
              <a:t>Кәңәш</a:t>
            </a:r>
            <a:r>
              <a:rPr lang="ru-RU" b="1" u="sng" dirty="0" smtClean="0">
                <a:latin typeface="Bounded Light"/>
              </a:rPr>
              <a:t>.</a:t>
            </a:r>
            <a:r>
              <a:rPr lang="en-US" b="1" u="sng" dirty="0" err="1" smtClean="0">
                <a:latin typeface="Bounded Light"/>
              </a:rPr>
              <a:t>ru</a:t>
            </a:r>
            <a:r>
              <a:rPr lang="ru-RU" dirty="0">
                <a:latin typeface="Bounded Light"/>
              </a:rPr>
              <a:t/>
            </a:r>
            <a:br>
              <a:rPr lang="ru-RU" dirty="0">
                <a:latin typeface="Bounded Light"/>
              </a:rPr>
            </a:br>
            <a:r>
              <a:rPr lang="ru-RU" dirty="0" smtClean="0">
                <a:latin typeface="Bounded Light"/>
              </a:rPr>
              <a:t>Площадка </a:t>
            </a:r>
            <a:r>
              <a:rPr lang="ru-RU" dirty="0">
                <a:latin typeface="Bounded Light"/>
              </a:rPr>
              <a:t>с методическими советами для учителей. Здесь собраны рекомендации по проведению уроков, этапам оценивания и современным образовательным технологиям для преподавания родных языков.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80692" y="705081"/>
            <a:ext cx="2560320" cy="30864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Bounded Light"/>
              </a:rPr>
              <a:t>     Цели:</a:t>
            </a:r>
            <a:endParaRPr lang="ru-RU" sz="2400" b="1" dirty="0">
              <a:latin typeface="Bounded Ligh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692" y="675960"/>
            <a:ext cx="366881" cy="36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1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5310" y="476872"/>
            <a:ext cx="84249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Bounded Light"/>
              </a:rPr>
              <a:t>Ассоциация учителей башкирского, русского (родного) и других родных языков и литератур Республики Башкортостан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6869" y="3291890"/>
            <a:ext cx="1687067" cy="103322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Bounded Light"/>
              </a:rPr>
              <a:t>Проекты ассоциации</a:t>
            </a:r>
            <a:endParaRPr lang="ru-RU" b="1" dirty="0">
              <a:latin typeface="Bounded Ligh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095246"/>
              </p:ext>
            </p:extLst>
          </p:nvPr>
        </p:nvGraphicFramePr>
        <p:xfrm>
          <a:off x="1865376" y="1727195"/>
          <a:ext cx="10326624" cy="513080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13632"/>
                <a:gridCol w="6412992"/>
              </a:tblGrid>
              <a:tr h="38179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Bounded Light"/>
                        </a:rPr>
                        <a:t>Название проекта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Bounded Light"/>
                        </a:rPr>
                        <a:t>Содержание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</a:tr>
              <a:tr h="8472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unded Light"/>
                        </a:rPr>
                        <a:t>Педагогический караван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unded Light"/>
                        </a:rPr>
                        <a:t>Туры по живописным уголкам Башкортостана для учителей родных языков. Мастер-классы от профессионалов.</a:t>
                      </a:r>
                      <a:r>
                        <a:rPr lang="ru-RU" sz="1600" baseline="0" dirty="0" smtClean="0">
                          <a:latin typeface="Bounded Light"/>
                        </a:rPr>
                        <a:t> </a:t>
                      </a:r>
                      <a:r>
                        <a:rPr lang="ru-RU" sz="1600" dirty="0" smtClean="0">
                          <a:latin typeface="Bounded Light"/>
                        </a:rPr>
                        <a:t>Обмен опытом 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</a:tr>
              <a:tr h="576301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Bounded Light"/>
                        </a:rPr>
                        <a:t>Ифтар</a:t>
                      </a:r>
                      <a:r>
                        <a:rPr lang="ru-RU" sz="1600" dirty="0" smtClean="0">
                          <a:latin typeface="Bounded Light"/>
                        </a:rPr>
                        <a:t> для хранителей родного языка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Bounded Light"/>
                        </a:rPr>
                        <a:t>Благотворительный ужин-</a:t>
                      </a:r>
                      <a:r>
                        <a:rPr lang="ru-RU" sz="1600" dirty="0" err="1" smtClean="0">
                          <a:latin typeface="Bounded Light"/>
                        </a:rPr>
                        <a:t>ифтар</a:t>
                      </a:r>
                      <a:r>
                        <a:rPr lang="ru-RU" sz="1600" dirty="0" smtClean="0">
                          <a:latin typeface="Bounded Light"/>
                        </a:rPr>
                        <a:t> с элементами культурно-просветительской программы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</a:tr>
              <a:tr h="109830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unded Light"/>
                        </a:rPr>
                        <a:t>Медаль «За преданность родному языку»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unded Light"/>
                        </a:rPr>
                        <a:t>Присуждается учителям родного языка, воспитателям, методистам и специалистам, курирующим родные языки, за сохранение и популяризацию родных языков, а также за значительный вклад в их развитие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</a:tr>
              <a:tr h="87561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unded Light"/>
                        </a:rPr>
                        <a:t>Красота родного языка — в одном кадре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unded Light"/>
                        </a:rPr>
                        <a:t>Конкурс на лучшее фото рабочего стола учителя родного языка. Учителя показывают свое</a:t>
                      </a:r>
                      <a:r>
                        <a:rPr lang="ru-RU" sz="1600" baseline="0" dirty="0" smtClean="0">
                          <a:latin typeface="Bounded Light"/>
                        </a:rPr>
                        <a:t> </a:t>
                      </a:r>
                      <a:r>
                        <a:rPr lang="ru-RU" sz="1600" dirty="0" smtClean="0">
                          <a:latin typeface="Bounded Light"/>
                        </a:rPr>
                        <a:t>рабочее место, где рождаются уроки, хранятся методические находки, этно-декор и любимые книги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</a:tr>
              <a:tr h="134871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unded Light"/>
                        </a:rPr>
                        <a:t>Этно-встреча учителей родного языка в башкирской юрте, посвящённая Дню национального костюма народов Республики Башкортостан и Году большой дружной семьи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unded Light"/>
                        </a:rPr>
                        <a:t>Мероприятие проведено совместно с АНО «Смарт». Учителя показали презентацию национальных костюмов «Язык орнамента: секреты национального костюма», обменивались опытом. По итогу был снят единый поликультурный урок для трансляции обучающимся.</a:t>
                      </a:r>
                      <a:endParaRPr lang="ru-RU" sz="1600" dirty="0">
                        <a:latin typeface="Bounded Ligh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27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4494" y="165976"/>
            <a:ext cx="7982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unded Light"/>
              </a:rPr>
              <a:t>КУРСЫ ПОВЫШЕНИЯ КВАЛИФИКАЦИИ</a:t>
            </a:r>
            <a:endParaRPr lang="ru-RU" sz="2000" b="1" dirty="0">
              <a:solidFill>
                <a:srgbClr val="002060"/>
              </a:solidFill>
              <a:latin typeface="Bounded Ligh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37160" y="757407"/>
            <a:ext cx="2916936" cy="232412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Bounded Light"/>
              </a:rPr>
              <a:t>К</a:t>
            </a:r>
            <a:r>
              <a:rPr lang="ru-RU" b="1" dirty="0" smtClean="0">
                <a:latin typeface="Bounded Light"/>
              </a:rPr>
              <a:t>афедра </a:t>
            </a:r>
            <a:r>
              <a:rPr lang="ru-RU" b="1" dirty="0">
                <a:latin typeface="Bounded Light"/>
              </a:rPr>
              <a:t>башкирского и других родных языков и </a:t>
            </a:r>
            <a:r>
              <a:rPr lang="ru-RU" b="1" dirty="0" smtClean="0">
                <a:latin typeface="Bounded Light"/>
              </a:rPr>
              <a:t>литератур Института развития образования Республики Башкортостан</a:t>
            </a:r>
            <a:endParaRPr lang="ru-RU" b="1" dirty="0">
              <a:latin typeface="Bounded Ligh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85643" y="3632747"/>
            <a:ext cx="3930141" cy="208225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latin typeface="Bounded Light"/>
              </a:rPr>
              <a:t>КПК- 27;</a:t>
            </a:r>
          </a:p>
          <a:p>
            <a:r>
              <a:rPr lang="ru-RU" sz="2400" dirty="0" smtClean="0">
                <a:latin typeface="Bounded Light"/>
              </a:rPr>
              <a:t>семинары – 6;</a:t>
            </a:r>
          </a:p>
          <a:p>
            <a:r>
              <a:rPr lang="ru-RU" sz="2400" dirty="0" err="1" smtClean="0">
                <a:latin typeface="Bounded Light"/>
              </a:rPr>
              <a:t>вебинары</a:t>
            </a:r>
            <a:r>
              <a:rPr lang="ru-RU" sz="2400" dirty="0" smtClean="0">
                <a:latin typeface="Bounded Light"/>
              </a:rPr>
              <a:t> – 6;</a:t>
            </a:r>
          </a:p>
          <a:p>
            <a:endParaRPr lang="ru-RU" sz="2400" dirty="0">
              <a:latin typeface="Bounded Light"/>
            </a:endParaRPr>
          </a:p>
          <a:p>
            <a:r>
              <a:rPr lang="ru-RU" sz="2400" dirty="0" smtClean="0">
                <a:latin typeface="Bounded Light"/>
              </a:rPr>
              <a:t>907 слушателей</a:t>
            </a:r>
            <a:endParaRPr lang="ru-RU" sz="2400" dirty="0">
              <a:latin typeface="Bounded Ligh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717627"/>
              </p:ext>
            </p:extLst>
          </p:nvPr>
        </p:nvGraphicFramePr>
        <p:xfrm>
          <a:off x="3403600" y="831397"/>
          <a:ext cx="4908296" cy="1976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296"/>
              </a:tblGrid>
              <a:tr h="4080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unded Light"/>
                        </a:rPr>
                        <a:t>Направления</a:t>
                      </a:r>
                      <a:endParaRPr lang="ru-RU" dirty="0">
                        <a:latin typeface="Bounded Light"/>
                      </a:endParaRPr>
                    </a:p>
                  </a:txBody>
                  <a:tcPr/>
                </a:tc>
              </a:tr>
              <a:tr h="41375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ounded Light"/>
                        </a:rPr>
                        <a:t>Башкирский язык и литература</a:t>
                      </a:r>
                      <a:endParaRPr lang="ru-RU" dirty="0">
                        <a:latin typeface="Bounded Light"/>
                      </a:endParaRPr>
                    </a:p>
                  </a:txBody>
                  <a:tcPr/>
                </a:tc>
              </a:tr>
              <a:tr h="440743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Bounded Light"/>
                          <a:ea typeface="+mn-ea"/>
                          <a:cs typeface="+mn-cs"/>
                        </a:rPr>
                        <a:t>Татарский язык и литература </a:t>
                      </a:r>
                      <a:endParaRPr lang="ru-RU" dirty="0">
                        <a:latin typeface="Bounded Light"/>
                      </a:endParaRPr>
                    </a:p>
                  </a:txBody>
                  <a:tcPr/>
                </a:tc>
              </a:tr>
              <a:tr h="7141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ounded Light"/>
                        </a:rPr>
                        <a:t>Родной язык и литература (русский, марийский, чувашский, удмуртский)</a:t>
                      </a:r>
                      <a:endParaRPr lang="ru-RU" dirty="0">
                        <a:latin typeface="Bounded Ligh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14" y="3468991"/>
            <a:ext cx="1957526" cy="195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5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183" y="467728"/>
            <a:ext cx="7982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Повышение квалификации педагогов через мероприятия</a:t>
            </a:r>
            <a:endParaRPr lang="ru-RU" b="1" dirty="0">
              <a:solidFill>
                <a:srgbClr val="002060"/>
              </a:solidFill>
              <a:latin typeface="Bounded Ligh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416795"/>
              </p:ext>
            </p:extLst>
          </p:nvPr>
        </p:nvGraphicFramePr>
        <p:xfrm>
          <a:off x="0" y="1097280"/>
          <a:ext cx="8915400" cy="5760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587"/>
                <a:gridCol w="6961813"/>
              </a:tblGrid>
              <a:tr h="47129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Мероприятие</a:t>
                      </a:r>
                      <a:endParaRPr lang="ru-RU" sz="2400" dirty="0"/>
                    </a:p>
                  </a:txBody>
                  <a:tcPr/>
                </a:tc>
              </a:tr>
              <a:tr h="104778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2019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I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Всероссийский съезд учителей башкирского языка </a:t>
                      </a:r>
                    </a:p>
                    <a:p>
                      <a:r>
                        <a:rPr lang="ru-RU" sz="2400" dirty="0" smtClean="0"/>
                        <a:t>и литературы</a:t>
                      </a:r>
                    </a:p>
                  </a:txBody>
                  <a:tcPr/>
                </a:tc>
              </a:tr>
              <a:tr h="84832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Межрегиональный форум учителей башкирского языка и литературы</a:t>
                      </a:r>
                      <a:endParaRPr lang="ru-RU" sz="2400" dirty="0"/>
                    </a:p>
                  </a:txBody>
                  <a:tcPr/>
                </a:tc>
              </a:tr>
              <a:tr h="47129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Республиканский родительский форум</a:t>
                      </a:r>
                      <a:endParaRPr lang="ru-RU" sz="2400" dirty="0"/>
                    </a:p>
                  </a:txBody>
                  <a:tcPr/>
                </a:tc>
              </a:tr>
              <a:tr h="84832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Межрегиональный форум учителей родного языка и литературы</a:t>
                      </a:r>
                      <a:endParaRPr lang="ru-RU" sz="2400" dirty="0"/>
                    </a:p>
                  </a:txBody>
                  <a:tcPr/>
                </a:tc>
              </a:tr>
              <a:tr h="84832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2023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Международный форум по </a:t>
                      </a:r>
                      <a:r>
                        <a:rPr lang="ru-RU" sz="2400" dirty="0" err="1" smtClean="0"/>
                        <a:t>полилингвальному</a:t>
                      </a:r>
                      <a:r>
                        <a:rPr lang="ru-RU" sz="2400" dirty="0" smtClean="0"/>
                        <a:t> образованию</a:t>
                      </a:r>
                      <a:endParaRPr lang="ru-RU" sz="2400" dirty="0"/>
                    </a:p>
                  </a:txBody>
                  <a:tcPr/>
                </a:tc>
              </a:tr>
              <a:tr h="122536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II Всероссийский съезд учителей башкирского языка и литературы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362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30455" y="234697"/>
            <a:ext cx="8800769" cy="1133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800" dirty="0">
              <a:latin typeface="Bounded Light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329184" y="234697"/>
            <a:ext cx="8065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339E"/>
                </a:solidFill>
                <a:latin typeface="Bounded Light"/>
              </a:rPr>
              <a:t>ОБУЧЕНИЕ И ИЗУЧЕНИЕ РОДНЫХ ЯЗЫКОВ </a:t>
            </a:r>
            <a:br>
              <a:rPr lang="ru-RU" sz="2000" b="1" dirty="0">
                <a:solidFill>
                  <a:srgbClr val="00339E"/>
                </a:solidFill>
                <a:latin typeface="Bounded Light"/>
              </a:rPr>
            </a:br>
            <a:r>
              <a:rPr lang="ru-RU" sz="2000" b="1" dirty="0">
                <a:solidFill>
                  <a:srgbClr val="00339E"/>
                </a:solidFill>
                <a:latin typeface="Bounded Light"/>
              </a:rPr>
              <a:t>В СИСТЕМЕ ОБРАЗОВАНИЯ РЕСПУБЛИКИ БАШКОРТОСТАН </a:t>
            </a: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125288" y="1959705"/>
            <a:ext cx="31704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06" marR="0" lvl="0" indent="-25710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дошкольное образование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431884" y="1896131"/>
            <a:ext cx="1286420" cy="77146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с двумя усеченными противолежащими углами 6"/>
          <p:cNvSpPr/>
          <p:nvPr/>
        </p:nvSpPr>
        <p:spPr>
          <a:xfrm>
            <a:off x="5062033" y="1597347"/>
            <a:ext cx="5558149" cy="1471197"/>
          </a:xfrm>
          <a:prstGeom prst="snip2DiagRect">
            <a:avLst>
              <a:gd name="adj1" fmla="val 6908"/>
              <a:gd name="adj2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 языков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башкирский, татарский, марийский, чувашский, мордовский, удмуртский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5287" y="3595642"/>
            <a:ext cx="30007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7106" lvl="0" indent="-257106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общее образование</a:t>
            </a: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149288" y="5134904"/>
            <a:ext cx="31224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06" marR="0" lvl="0" indent="-257106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дополнительное образование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Прямоугольник с двумя усеченными противолежащими углами 17"/>
          <p:cNvSpPr/>
          <p:nvPr/>
        </p:nvSpPr>
        <p:spPr>
          <a:xfrm>
            <a:off x="5062032" y="3297339"/>
            <a:ext cx="5558149" cy="1626675"/>
          </a:xfrm>
          <a:prstGeom prst="snip2DiagRect">
            <a:avLst>
              <a:gd name="adj1" fmla="val 7719"/>
              <a:gd name="adj2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языков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родной русский, башкирский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татарский, чувашский, марийский, удмуртский, мордовский, украинский, немецкий и белорусский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Прямоугольник с двумя усеченными противолежащими углами 10"/>
          <p:cNvSpPr/>
          <p:nvPr/>
        </p:nvSpPr>
        <p:spPr>
          <a:xfrm>
            <a:off x="5062031" y="5134128"/>
            <a:ext cx="5558149" cy="1480900"/>
          </a:xfrm>
          <a:prstGeom prst="snip2DiagRect">
            <a:avLst>
              <a:gd name="adj1" fmla="val 7719"/>
              <a:gd name="adj2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языков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башкирский, татарский, чувашский, марийский, немецкий,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иврит,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польский, армянский, </a:t>
            </a:r>
            <a:r>
              <a:rPr lang="ru-RU" sz="200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русский как иностранный язык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344419" y="3418344"/>
            <a:ext cx="1286420" cy="77146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431884" y="5103116"/>
            <a:ext cx="1286420" cy="77146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34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4495" y="495160"/>
            <a:ext cx="7982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unded Light"/>
              </a:rPr>
              <a:t>ОБЕСПЕЧЕНИЕ МУЛЬТИМЕДИЙНЫМИ КОМПЛЕКСАМИ </a:t>
            </a:r>
            <a:br>
              <a:rPr lang="ru-RU" b="1" dirty="0">
                <a:solidFill>
                  <a:srgbClr val="002060"/>
                </a:solidFill>
                <a:latin typeface="Bounded Light"/>
              </a:rPr>
            </a:br>
            <a:r>
              <a:rPr lang="ru-RU" b="1" dirty="0">
                <a:solidFill>
                  <a:srgbClr val="002060"/>
                </a:solidFill>
                <a:latin typeface="Bounded Light"/>
              </a:rPr>
              <a:t>КАБИНЕТОВ БАШКИРСКОГО И РУССКОГО ЯЗЫКОВ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0251" y="2205658"/>
            <a:ext cx="2592288" cy="273630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unded Light"/>
              </a:rPr>
              <a:t>163 кабинета</a:t>
            </a:r>
            <a:endParaRPr lang="ru-RU" sz="2400" b="1" dirty="0">
              <a:latin typeface="Bounded Ligh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09355" y="2393011"/>
            <a:ext cx="2253830" cy="86409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Bounded Light"/>
              </a:rPr>
              <a:t>русского языка</a:t>
            </a:r>
            <a:endParaRPr lang="ru-RU" sz="2400" dirty="0">
              <a:latin typeface="Bounded Ligh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26134" y="4027562"/>
            <a:ext cx="2325838" cy="91440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Bounded Light"/>
              </a:rPr>
              <a:t>башкирского языка</a:t>
            </a:r>
            <a:endParaRPr lang="ru-RU" sz="2400" dirty="0">
              <a:latin typeface="Bounded Ligh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26652" y="1722154"/>
            <a:ext cx="4446094" cy="218194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unded Light"/>
              </a:rPr>
              <a:t>2019 год – 6 кабинетов;</a:t>
            </a:r>
          </a:p>
          <a:p>
            <a:pPr algn="ctr"/>
            <a:r>
              <a:rPr lang="ru-RU" dirty="0" smtClean="0">
                <a:latin typeface="Bounded Light"/>
              </a:rPr>
              <a:t>2020 год – 7 </a:t>
            </a:r>
            <a:r>
              <a:rPr lang="ru-RU" dirty="0">
                <a:latin typeface="Bounded Light"/>
              </a:rPr>
              <a:t>кабинетов;</a:t>
            </a:r>
            <a:endParaRPr lang="ru-RU" dirty="0" smtClean="0">
              <a:latin typeface="Bounded Light"/>
            </a:endParaRPr>
          </a:p>
          <a:p>
            <a:pPr algn="ctr"/>
            <a:r>
              <a:rPr lang="ru-RU" dirty="0" smtClean="0">
                <a:latin typeface="Bounded Light"/>
              </a:rPr>
              <a:t>2021 год </a:t>
            </a:r>
            <a:r>
              <a:rPr lang="ru-RU" dirty="0">
                <a:latin typeface="Bounded Light"/>
              </a:rPr>
              <a:t>– </a:t>
            </a:r>
            <a:r>
              <a:rPr lang="ru-RU" dirty="0" smtClean="0">
                <a:latin typeface="Bounded Light"/>
              </a:rPr>
              <a:t>7 кабинетов</a:t>
            </a:r>
            <a:r>
              <a:rPr lang="ru-RU" dirty="0">
                <a:latin typeface="Bounded Light"/>
              </a:rPr>
              <a:t>;</a:t>
            </a:r>
            <a:endParaRPr lang="ru-RU" dirty="0" smtClean="0">
              <a:latin typeface="Bounded Light"/>
            </a:endParaRPr>
          </a:p>
          <a:p>
            <a:pPr algn="ctr"/>
            <a:r>
              <a:rPr lang="ru-RU" dirty="0" smtClean="0">
                <a:latin typeface="Bounded Light"/>
              </a:rPr>
              <a:t>2022 год – 5 кабинетов;</a:t>
            </a:r>
            <a:endParaRPr lang="ru-RU" dirty="0">
              <a:latin typeface="Bounded Light"/>
            </a:endParaRPr>
          </a:p>
          <a:p>
            <a:pPr algn="ctr"/>
            <a:r>
              <a:rPr lang="ru-RU" dirty="0" smtClean="0">
                <a:latin typeface="Bounded Light"/>
              </a:rPr>
              <a:t>2023 год </a:t>
            </a:r>
            <a:r>
              <a:rPr lang="ru-RU" dirty="0">
                <a:latin typeface="Bounded Light"/>
              </a:rPr>
              <a:t>– </a:t>
            </a:r>
            <a:r>
              <a:rPr lang="ru-RU" dirty="0" smtClean="0">
                <a:latin typeface="Bounded Light"/>
              </a:rPr>
              <a:t>4 кабинета;</a:t>
            </a:r>
          </a:p>
          <a:p>
            <a:pPr algn="ctr"/>
            <a:r>
              <a:rPr lang="ru-RU" dirty="0" smtClean="0">
                <a:latin typeface="Bounded Light"/>
              </a:rPr>
              <a:t>2024 </a:t>
            </a:r>
            <a:r>
              <a:rPr lang="ru-RU" dirty="0">
                <a:latin typeface="Bounded Light"/>
              </a:rPr>
              <a:t>год – 4 кабинета;</a:t>
            </a:r>
          </a:p>
          <a:p>
            <a:pPr algn="ctr"/>
            <a:r>
              <a:rPr lang="ru-RU" dirty="0" smtClean="0">
                <a:latin typeface="Bounded Light"/>
              </a:rPr>
              <a:t>2025 год </a:t>
            </a:r>
            <a:r>
              <a:rPr lang="ru-RU" dirty="0">
                <a:latin typeface="Bounded Light"/>
              </a:rPr>
              <a:t>– 2 </a:t>
            </a:r>
            <a:r>
              <a:rPr lang="ru-RU" dirty="0" smtClean="0">
                <a:latin typeface="Bounded Light"/>
              </a:rPr>
              <a:t>кабинета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26652" y="4149874"/>
            <a:ext cx="4534366" cy="237626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Bounded Light"/>
            </a:endParaRPr>
          </a:p>
          <a:p>
            <a:pPr algn="ctr"/>
            <a:r>
              <a:rPr lang="ru-RU" dirty="0" smtClean="0">
                <a:latin typeface="Bounded Light"/>
              </a:rPr>
              <a:t>2019 </a:t>
            </a:r>
            <a:r>
              <a:rPr lang="ru-RU" dirty="0">
                <a:latin typeface="Bounded Light"/>
              </a:rPr>
              <a:t>год – </a:t>
            </a:r>
            <a:r>
              <a:rPr lang="ru-RU" dirty="0" smtClean="0">
                <a:latin typeface="Bounded Light"/>
              </a:rPr>
              <a:t>16 </a:t>
            </a:r>
            <a:r>
              <a:rPr lang="ru-RU" dirty="0">
                <a:latin typeface="Bounded Light"/>
              </a:rPr>
              <a:t>кабинетов;</a:t>
            </a:r>
          </a:p>
          <a:p>
            <a:pPr algn="ctr"/>
            <a:r>
              <a:rPr lang="ru-RU" dirty="0">
                <a:latin typeface="Bounded Light"/>
              </a:rPr>
              <a:t>2020 год – </a:t>
            </a:r>
            <a:r>
              <a:rPr lang="ru-RU" dirty="0" smtClean="0">
                <a:latin typeface="Bounded Light"/>
              </a:rPr>
              <a:t>25 </a:t>
            </a:r>
            <a:r>
              <a:rPr lang="ru-RU" dirty="0">
                <a:latin typeface="Bounded Light"/>
              </a:rPr>
              <a:t>кабинетов;</a:t>
            </a:r>
          </a:p>
          <a:p>
            <a:pPr algn="ctr"/>
            <a:r>
              <a:rPr lang="ru-RU" dirty="0">
                <a:latin typeface="Bounded Light"/>
              </a:rPr>
              <a:t>2021 год – </a:t>
            </a:r>
            <a:r>
              <a:rPr lang="ru-RU" dirty="0" smtClean="0">
                <a:latin typeface="Bounded Light"/>
              </a:rPr>
              <a:t>28 </a:t>
            </a:r>
            <a:r>
              <a:rPr lang="ru-RU" dirty="0">
                <a:latin typeface="Bounded Light"/>
              </a:rPr>
              <a:t>кабинетов;</a:t>
            </a:r>
          </a:p>
          <a:p>
            <a:pPr algn="ctr"/>
            <a:r>
              <a:rPr lang="ru-RU" dirty="0">
                <a:latin typeface="Bounded Light"/>
              </a:rPr>
              <a:t>2022 год – </a:t>
            </a:r>
            <a:r>
              <a:rPr lang="ru-RU" dirty="0" smtClean="0">
                <a:latin typeface="Bounded Light"/>
              </a:rPr>
              <a:t>18 </a:t>
            </a:r>
            <a:r>
              <a:rPr lang="ru-RU" dirty="0">
                <a:latin typeface="Bounded Light"/>
              </a:rPr>
              <a:t>кабинетов;</a:t>
            </a:r>
          </a:p>
          <a:p>
            <a:pPr algn="ctr"/>
            <a:r>
              <a:rPr lang="ru-RU" dirty="0">
                <a:latin typeface="Bounded Light"/>
              </a:rPr>
              <a:t>2023 год – </a:t>
            </a:r>
            <a:r>
              <a:rPr lang="ru-RU" dirty="0" smtClean="0">
                <a:latin typeface="Bounded Light"/>
              </a:rPr>
              <a:t>17 кабинетов;</a:t>
            </a:r>
          </a:p>
          <a:p>
            <a:pPr algn="ctr"/>
            <a:r>
              <a:rPr lang="ru-RU" dirty="0" smtClean="0">
                <a:latin typeface="Bounded Light"/>
              </a:rPr>
              <a:t>2024 </a:t>
            </a:r>
            <a:r>
              <a:rPr lang="ru-RU" dirty="0">
                <a:latin typeface="Bounded Light"/>
              </a:rPr>
              <a:t>год – </a:t>
            </a:r>
            <a:r>
              <a:rPr lang="ru-RU" dirty="0" smtClean="0">
                <a:latin typeface="Bounded Light"/>
              </a:rPr>
              <a:t>15 </a:t>
            </a:r>
            <a:r>
              <a:rPr lang="ru-RU" dirty="0">
                <a:latin typeface="Bounded Light"/>
              </a:rPr>
              <a:t>кабинетов</a:t>
            </a:r>
            <a:r>
              <a:rPr lang="ru-RU" dirty="0" smtClean="0">
                <a:latin typeface="Bounded Light"/>
              </a:rPr>
              <a:t>;</a:t>
            </a:r>
          </a:p>
          <a:p>
            <a:pPr algn="ctr"/>
            <a:r>
              <a:rPr lang="ru-RU" dirty="0" smtClean="0">
                <a:latin typeface="Bounded Light"/>
              </a:rPr>
              <a:t>2025 год – 9 </a:t>
            </a:r>
            <a:r>
              <a:rPr lang="ru-RU" dirty="0">
                <a:latin typeface="Bounded Light"/>
              </a:rPr>
              <a:t>кабинетов</a:t>
            </a:r>
          </a:p>
          <a:p>
            <a:pPr algn="ctr"/>
            <a:endParaRPr lang="ru-RU" dirty="0">
              <a:latin typeface="Bounded Light"/>
            </a:endParaRPr>
          </a:p>
        </p:txBody>
      </p:sp>
      <p:cxnSp>
        <p:nvCxnSpPr>
          <p:cNvPr id="8" name="Прямая со стрелкой 7"/>
          <p:cNvCxnSpPr>
            <a:stCxn id="3" idx="3"/>
          </p:cNvCxnSpPr>
          <p:nvPr/>
        </p:nvCxnSpPr>
        <p:spPr>
          <a:xfrm flipV="1">
            <a:off x="2742539" y="2825060"/>
            <a:ext cx="1266816" cy="748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3" idx="3"/>
          </p:cNvCxnSpPr>
          <p:nvPr/>
        </p:nvCxnSpPr>
        <p:spPr>
          <a:xfrm>
            <a:off x="2742539" y="3573810"/>
            <a:ext cx="1283595" cy="9109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6263185" y="2617891"/>
            <a:ext cx="1146688" cy="207168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351972" y="4608576"/>
            <a:ext cx="1074680" cy="598901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610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6304" y="211696"/>
            <a:ext cx="86560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unded Light"/>
              </a:rPr>
              <a:t>СОЦИОЛОГИЧЕСКИЕ ОПРОСЫ РОДИТЕЛЕЙ ОБУЧАЮЩИХСЯ ОБ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unded Light"/>
              </a:rPr>
              <a:t>УРОВНЕ ИХ УДОВЛЕТВОРЕННОСТИ ИЗУЧЕНИЕМ РОДНЫХ ЯЗЫКОВ</a:t>
            </a:r>
            <a:endParaRPr lang="ru-RU" sz="2000" b="1" dirty="0">
              <a:solidFill>
                <a:srgbClr val="002060"/>
              </a:solidFill>
              <a:latin typeface="Bounded Ligh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24612" y="1292621"/>
            <a:ext cx="181965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Общий охват </a:t>
            </a:r>
            <a:r>
              <a:rPr lang="ru-RU" dirty="0" smtClean="0"/>
              <a:t>опроса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2249424" y="145595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506964" y="1172293"/>
            <a:ext cx="4498848" cy="11820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более 11 тысяч родителей учащихся Республики Башкортостан</a:t>
            </a:r>
          </a:p>
        </p:txBody>
      </p:sp>
      <p:sp>
        <p:nvSpPr>
          <p:cNvPr id="10" name="Овал 9"/>
          <p:cNvSpPr/>
          <p:nvPr/>
        </p:nvSpPr>
        <p:spPr>
          <a:xfrm>
            <a:off x="0" y="2435620"/>
            <a:ext cx="2322576" cy="17957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Уровень удовлетворённости качеством преподавания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2478264" y="3113532"/>
            <a:ext cx="722256" cy="4983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278364" y="2480310"/>
            <a:ext cx="4770241" cy="17510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Высокий уровень удовлетворенности профессиональными компетенциями педагогов</a:t>
            </a:r>
          </a:p>
        </p:txBody>
      </p:sp>
      <p:sp>
        <p:nvSpPr>
          <p:cNvPr id="13" name="Овал 12"/>
          <p:cNvSpPr/>
          <p:nvPr/>
        </p:nvSpPr>
        <p:spPr>
          <a:xfrm>
            <a:off x="8732520" y="2611922"/>
            <a:ext cx="3583386" cy="12834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74,0 </a:t>
            </a:r>
            <a:r>
              <a:rPr lang="ru-RU" dirty="0"/>
              <a:t>% респондентов полностью </a:t>
            </a:r>
            <a:r>
              <a:rPr lang="ru-RU" dirty="0" smtClean="0"/>
              <a:t>удовлетворены</a:t>
            </a: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8204293" y="3086212"/>
            <a:ext cx="528227" cy="3793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3152" y="4459985"/>
            <a:ext cx="2249424" cy="15577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редний </a:t>
            </a:r>
            <a:r>
              <a:rPr lang="ru-RU" dirty="0"/>
              <a:t>балл оценки преподавания </a:t>
            </a:r>
          </a:p>
        </p:txBody>
      </p:sp>
      <p:sp>
        <p:nvSpPr>
          <p:cNvPr id="17" name="Овал 16"/>
          <p:cNvSpPr/>
          <p:nvPr/>
        </p:nvSpPr>
        <p:spPr>
          <a:xfrm>
            <a:off x="3386628" y="4899525"/>
            <a:ext cx="181965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4,39 из 5</a:t>
            </a:r>
          </a:p>
        </p:txBody>
      </p:sp>
      <p:sp>
        <p:nvSpPr>
          <p:cNvPr id="18" name="Стрелка вправо 17"/>
          <p:cNvSpPr/>
          <p:nvPr/>
        </p:nvSpPr>
        <p:spPr>
          <a:xfrm>
            <a:off x="2437116" y="5034399"/>
            <a:ext cx="722256" cy="4983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1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2848" y="2634856"/>
            <a:ext cx="8037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unded Light"/>
              </a:rPr>
              <a:t>Спасибо за внимание!</a:t>
            </a:r>
            <a:endParaRPr lang="ru-RU" sz="2400" b="1" dirty="0">
              <a:solidFill>
                <a:srgbClr val="002060"/>
              </a:solidFill>
              <a:latin typeface="Bound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46629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78055" y="82297"/>
            <a:ext cx="8800769" cy="11338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  <a:latin typeface="Bounded Light" pitchFamily="2" charset="0"/>
              </a:rPr>
              <a:t>В Р</a:t>
            </a:r>
            <a:r>
              <a:rPr lang="ru-RU" sz="2000" dirty="0" smtClean="0">
                <a:solidFill>
                  <a:srgbClr val="002060"/>
                </a:solidFill>
                <a:latin typeface="Bounded Light" pitchFamily="2" charset="0"/>
              </a:rPr>
              <a:t>еспублике Башкортостан </a:t>
            </a:r>
            <a:r>
              <a:rPr lang="ru-RU" sz="2000" dirty="0">
                <a:solidFill>
                  <a:srgbClr val="002060"/>
                </a:solidFill>
                <a:latin typeface="Bounded Light" pitchFamily="2" charset="0"/>
              </a:rPr>
              <a:t>в системе образования организовано изучение 13 родных языков, из них в системе дошкольного образования – 7, общего образования – 10, дополнительного образования </a:t>
            </a:r>
            <a:r>
              <a:rPr lang="ru-RU" sz="2000" dirty="0" smtClean="0">
                <a:solidFill>
                  <a:srgbClr val="002060"/>
                </a:solidFill>
                <a:latin typeface="Bounded Light" pitchFamily="2" charset="0"/>
              </a:rPr>
              <a:t>                  (</a:t>
            </a:r>
            <a:r>
              <a:rPr lang="ru-RU" sz="2000" dirty="0">
                <a:solidFill>
                  <a:srgbClr val="002060"/>
                </a:solidFill>
                <a:latin typeface="Bounded Light" pitchFamily="2" charset="0"/>
              </a:rPr>
              <a:t>в воскресных школах) – 9 языков</a:t>
            </a:r>
            <a:r>
              <a:rPr lang="ru-RU" sz="1800" dirty="0">
                <a:latin typeface="Bounded Light" pitchFamily="2" charset="0"/>
              </a:rPr>
              <a:t>. 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5061950"/>
              </p:ext>
            </p:extLst>
          </p:nvPr>
        </p:nvGraphicFramePr>
        <p:xfrm>
          <a:off x="0" y="1469136"/>
          <a:ext cx="3639312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1418925"/>
              </p:ext>
            </p:extLst>
          </p:nvPr>
        </p:nvGraphicFramePr>
        <p:xfrm>
          <a:off x="3087624" y="14630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7902556"/>
              </p:ext>
            </p:extLst>
          </p:nvPr>
        </p:nvGraphicFramePr>
        <p:xfrm>
          <a:off x="7114794" y="1884426"/>
          <a:ext cx="5077206" cy="3300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03023" y="234697"/>
            <a:ext cx="8800769" cy="780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800" dirty="0">
              <a:latin typeface="Bounded Ligh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4904" y="234697"/>
            <a:ext cx="80101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КАДРОВЫЙ</a:t>
            </a:r>
            <a:r>
              <a:rPr lang="ru-RU" b="1" dirty="0" smtClean="0">
                <a:solidFill>
                  <a:srgbClr val="002060"/>
                </a:solidFill>
                <a:latin typeface="-apple-system"/>
              </a:rPr>
              <a:t> СОСТАВ ПЕДАГОГОВ РОДНЫХ ЯЗЫКОВ В ОБРАЗОВАТЕЛЬНЫХ ОРГАНИЗАЦИЯХ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980557"/>
              </p:ext>
            </p:extLst>
          </p:nvPr>
        </p:nvGraphicFramePr>
        <p:xfrm>
          <a:off x="374904" y="1014984"/>
          <a:ext cx="8127999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3664"/>
                <a:gridCol w="2962656"/>
                <a:gridCol w="3281679"/>
              </a:tblGrid>
              <a:tr h="609387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учителей (чел.)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воспитателей</a:t>
                      </a:r>
                      <a:r>
                        <a:rPr lang="ru-RU" sz="1800" b="0" i="0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(чел.)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Родной русский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3182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Башкирский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1996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2238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Татарский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Марийский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Чувашский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Удмуртский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Мордовский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Немецкий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Украинский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Белорусский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5849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2553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476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4715" y="228600"/>
            <a:ext cx="7982712" cy="652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ПОДГОТОВКА КАДРОВ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1026" name="Picture 2" descr="papercut style здание школы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0728"/>
            <a:ext cx="996569" cy="99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3312" y="680728"/>
            <a:ext cx="75667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unded Light"/>
              </a:rPr>
              <a:t>Федеральное государственное бюджетное образовательное учреждение высшего образования «Башкирский государственный педагогический университет им. М. </a:t>
            </a:r>
            <a:r>
              <a:rPr lang="ru-RU" b="1" dirty="0" err="1">
                <a:solidFill>
                  <a:srgbClr val="002060"/>
                </a:solidFill>
                <a:latin typeface="Bounded Light"/>
              </a:rPr>
              <a:t>Акмуллы</a:t>
            </a:r>
            <a:r>
              <a:rPr lang="ru-RU" b="1" dirty="0">
                <a:solidFill>
                  <a:srgbClr val="002060"/>
                </a:solidFill>
                <a:latin typeface="Bounded Light"/>
              </a:rPr>
              <a:t>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5" name="Picture 2" descr="papercut style здание школы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9115"/>
            <a:ext cx="996569" cy="99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03312" y="4238869"/>
            <a:ext cx="75667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unded Light"/>
              </a:rPr>
              <a:t>Федеральное государственное бюджетное образовательное учреждение высшего образования </a:t>
            </a:r>
            <a:endParaRPr lang="ru-RU" b="1" dirty="0" smtClean="0">
              <a:solidFill>
                <a:srgbClr val="002060"/>
              </a:solidFill>
              <a:latin typeface="Bounded Light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Bounded Light"/>
              </a:rPr>
              <a:t>Уфимский университет науки и технологий</a:t>
            </a:r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»</a:t>
            </a:r>
            <a:endParaRPr lang="ru-RU" b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06743" y="5242863"/>
            <a:ext cx="9256713" cy="1615137"/>
            <a:chOff x="424872" y="-48360"/>
            <a:chExt cx="8695773" cy="1590786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24872" y="-48360"/>
              <a:ext cx="8695773" cy="1590786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485579" y="233617"/>
              <a:ext cx="8372380" cy="11562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6129" tIns="0" rIns="236129" bIns="0" numCol="1" spcCol="1270" anchor="ctr" anchorCtr="0">
              <a:noAutofit/>
            </a:bodyPr>
            <a:lstStyle/>
            <a:p>
              <a:endParaRPr lang="ru-RU" dirty="0" smtClean="0"/>
            </a:p>
            <a:p>
              <a:r>
                <a:rPr lang="ru-RU" dirty="0" smtClean="0"/>
                <a:t>Педагогическое </a:t>
              </a:r>
              <a:r>
                <a:rPr lang="ru-RU" dirty="0"/>
                <a:t>образование (с двумя профилями </a:t>
              </a:r>
              <a:r>
                <a:rPr lang="ru-RU" dirty="0" smtClean="0"/>
                <a:t>подготовки: башкирский язык/английский язык</a:t>
              </a:r>
              <a:r>
                <a:rPr lang="ru-RU" dirty="0"/>
                <a:t>, башкирский </a:t>
              </a:r>
              <a:r>
                <a:rPr lang="ru-RU" dirty="0" smtClean="0"/>
                <a:t>язык/китайский язык);</a:t>
              </a:r>
            </a:p>
            <a:p>
              <a:r>
                <a:rPr lang="ru-RU" dirty="0" smtClean="0"/>
                <a:t>Татарский язык и литература;</a:t>
              </a:r>
            </a:p>
            <a:p>
              <a:r>
                <a:rPr lang="ru-RU" dirty="0" smtClean="0"/>
                <a:t>Чувашский язык и литература </a:t>
              </a:r>
            </a:p>
            <a:p>
              <a:r>
                <a:rPr lang="ru-RU" dirty="0" smtClean="0"/>
                <a:t/>
              </a:r>
              <a:br>
                <a:rPr lang="ru-RU" dirty="0" smtClean="0"/>
              </a:br>
              <a:endParaRPr lang="ru-RU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06743" y="1681604"/>
            <a:ext cx="9366441" cy="2557265"/>
            <a:chOff x="401908" y="-23627"/>
            <a:chExt cx="8695773" cy="1590786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01908" y="-23627"/>
              <a:ext cx="8695773" cy="1590786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87425" y="62551"/>
              <a:ext cx="8372380" cy="11562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36129" tIns="0" rIns="236129" bIns="0" numCol="1" spcCol="1270" anchor="ctr" anchorCtr="0">
              <a:noAutofit/>
            </a:bodyPr>
            <a:lstStyle/>
            <a:p>
              <a:endParaRPr lang="ru-RU" dirty="0" smtClean="0"/>
            </a:p>
            <a:p>
              <a:r>
                <a:rPr lang="ru-RU" dirty="0"/>
                <a:t>Родной (башкирский) язык и литература, русский язык и литература; </a:t>
              </a:r>
            </a:p>
            <a:p>
              <a:r>
                <a:rPr lang="ru-RU" dirty="0"/>
                <a:t>Родной (башкирский) язык и литература, иностранные языки (английский, китайский);</a:t>
              </a:r>
            </a:p>
            <a:p>
              <a:r>
                <a:rPr lang="ru-RU" dirty="0"/>
                <a:t>Родной (башкирский) язык и литература, начальное образование;</a:t>
              </a:r>
            </a:p>
            <a:p>
              <a:r>
                <a:rPr lang="ru-RU" dirty="0"/>
                <a:t>Родной (башкирский) язык и литература, дошкольное образование;</a:t>
              </a:r>
            </a:p>
            <a:p>
              <a:r>
                <a:rPr lang="ru-RU" dirty="0"/>
                <a:t>Родной (башкирский) язык и литература с дошкольной </a:t>
              </a:r>
              <a:r>
                <a:rPr lang="ru-RU" dirty="0" smtClean="0"/>
                <a:t>логопедией;</a:t>
              </a:r>
            </a:p>
            <a:p>
              <a:r>
                <a:rPr lang="ru-RU" dirty="0"/>
                <a:t>Родной (татарский) язык и </a:t>
              </a:r>
              <a:r>
                <a:rPr lang="ru-RU" dirty="0" smtClean="0"/>
                <a:t>литература (английский язык);</a:t>
              </a:r>
            </a:p>
            <a:p>
              <a:r>
                <a:rPr lang="ru-RU" dirty="0"/>
                <a:t>Родной (татарский) язык, литература и русский язык, </a:t>
              </a:r>
              <a:r>
                <a:rPr lang="ru-RU" dirty="0" smtClean="0"/>
                <a:t>литература;</a:t>
              </a:r>
            </a:p>
            <a:p>
              <a:r>
                <a:rPr lang="ru-RU" dirty="0"/>
                <a:t>Родной (татарский) язык и </a:t>
              </a:r>
              <a:r>
                <a:rPr lang="ru-RU" dirty="0" smtClean="0"/>
                <a:t>литература (профиль </a:t>
              </a:r>
              <a:r>
                <a:rPr lang="ru-RU" dirty="0"/>
                <a:t>по </a:t>
              </a:r>
              <a:r>
                <a:rPr lang="ru-RU" dirty="0" smtClean="0"/>
                <a:t>выбору)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41095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7595" y="562648"/>
            <a:ext cx="7982712" cy="652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МЕРЫ ПОДДЕРЖКИ ПЕДАГОГОВ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45928" y="2199837"/>
            <a:ext cx="75667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Bounded Light"/>
              </a:rPr>
              <a:t>надбавка к заработной плате воспитателей, работающих в национальных группах детских садов, с 2021 года;</a:t>
            </a:r>
          </a:p>
          <a:p>
            <a:r>
              <a:rPr lang="ru-RU" b="1" dirty="0">
                <a:solidFill>
                  <a:srgbClr val="002060"/>
                </a:solidFill>
                <a:latin typeface="Bounded Light"/>
              </a:rPr>
              <a:t>учителей родных </a:t>
            </a:r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языков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45928" y="4211172"/>
            <a:ext cx="75667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Bounded Light"/>
              </a:rPr>
              <a:t>стимулирующая доплата к заработной плате всем сотрудникам полилингвальных школ </a:t>
            </a:r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Республики Башкортостан, с </a:t>
            </a:r>
            <a:r>
              <a:rPr lang="ru-RU" b="1" dirty="0">
                <a:solidFill>
                  <a:srgbClr val="002060"/>
                </a:solidFill>
                <a:latin typeface="Bounded Light"/>
              </a:rPr>
              <a:t>2024 года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01" y="2199837"/>
            <a:ext cx="918500" cy="918500"/>
          </a:xfrm>
          <a:prstGeom prst="rect">
            <a:avLst/>
          </a:prstGeom>
          <a:effectLst/>
        </p:spPr>
      </p:pic>
      <p:sp>
        <p:nvSpPr>
          <p:cNvPr id="15" name="Прямоугольник 14"/>
          <p:cNvSpPr/>
          <p:nvPr/>
        </p:nvSpPr>
        <p:spPr>
          <a:xfrm>
            <a:off x="1746118" y="2199837"/>
            <a:ext cx="1656184" cy="972537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15%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01" y="4211172"/>
            <a:ext cx="918500" cy="918500"/>
          </a:xfrm>
          <a:prstGeom prst="rect">
            <a:avLst/>
          </a:prstGeom>
          <a:effectLst/>
        </p:spPr>
      </p:pic>
      <p:sp>
        <p:nvSpPr>
          <p:cNvPr id="17" name="Прямоугольник 16"/>
          <p:cNvSpPr/>
          <p:nvPr/>
        </p:nvSpPr>
        <p:spPr>
          <a:xfrm>
            <a:off x="1746118" y="4157135"/>
            <a:ext cx="1656184" cy="972537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54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0857" y="121626"/>
            <a:ext cx="7982712" cy="652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МЕРЫ ПОДДЕРЖКИ ПЕДАГОГОВ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2026" y="3633328"/>
            <a:ext cx="96145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Bounded Light"/>
              </a:rPr>
              <a:t>М</a:t>
            </a:r>
            <a:r>
              <a:rPr lang="ru-RU" dirty="0" smtClean="0">
                <a:solidFill>
                  <a:srgbClr val="002060"/>
                </a:solidFill>
                <a:latin typeface="Bounded Light"/>
              </a:rPr>
              <a:t>олодым 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учителям сельских школ ежегодно предоставляются гранты в количестве 100 штук размером 600 тысяч рублей (в 2019 г.) и 690 тысяч рублей (с 2024 г.)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37360" y="569985"/>
            <a:ext cx="736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Bounded Light"/>
              </a:rPr>
              <a:t>Д</a:t>
            </a:r>
            <a:r>
              <a:rPr lang="ru-RU" dirty="0" smtClean="0">
                <a:solidFill>
                  <a:srgbClr val="002060"/>
                </a:solidFill>
                <a:latin typeface="Bounded Light"/>
              </a:rPr>
              <a:t>енежное 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поощрение для лучших учителей и преподавателей башкирского, русского, родных языков и учителей, преподающих учебные предметы на </a:t>
            </a:r>
            <a:r>
              <a:rPr lang="ru-RU" dirty="0" err="1">
                <a:solidFill>
                  <a:srgbClr val="002060"/>
                </a:solidFill>
                <a:latin typeface="Bounded Light"/>
              </a:rPr>
              <a:t>билингвальной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 и </a:t>
            </a:r>
            <a:r>
              <a:rPr lang="ru-RU" dirty="0" err="1">
                <a:solidFill>
                  <a:srgbClr val="002060"/>
                </a:solidFill>
                <a:latin typeface="Bounded Light"/>
              </a:rPr>
              <a:t>полилингвальной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 основах в полилингвальных многопрофильных общеобразовательных организациях Республики </a:t>
            </a:r>
            <a:r>
              <a:rPr lang="ru-RU" dirty="0" smtClean="0">
                <a:solidFill>
                  <a:srgbClr val="002060"/>
                </a:solidFill>
                <a:latin typeface="Bounded Light"/>
              </a:rPr>
              <a:t>Башкортостан. В 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2023 году количество премий увеличилось до 100, </a:t>
            </a:r>
            <a:r>
              <a:rPr lang="ru-RU" dirty="0" smtClean="0">
                <a:solidFill>
                  <a:srgbClr val="002060"/>
                </a:solidFill>
                <a:latin typeface="Bounded Light"/>
              </a:rPr>
              <a:t>сумма 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каждой премии составляет </a:t>
            </a:r>
            <a:r>
              <a:rPr lang="ru-RU" dirty="0" smtClean="0">
                <a:solidFill>
                  <a:srgbClr val="002060"/>
                </a:solidFill>
                <a:latin typeface="Bounded Light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Bounded Light"/>
              </a:rPr>
            </a:br>
            <a:r>
              <a:rPr lang="ru-RU" dirty="0" smtClean="0">
                <a:solidFill>
                  <a:srgbClr val="002060"/>
                </a:solidFill>
                <a:latin typeface="Bounded Light"/>
              </a:rPr>
              <a:t>50 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тысяч </a:t>
            </a:r>
            <a:r>
              <a:rPr lang="ru-RU" dirty="0" smtClean="0">
                <a:solidFill>
                  <a:srgbClr val="002060"/>
                </a:solidFill>
                <a:latin typeface="Bounded Light"/>
              </a:rPr>
              <a:t>рублей</a:t>
            </a:r>
          </a:p>
          <a:p>
            <a:endParaRPr lang="ru-RU" dirty="0">
              <a:solidFill>
                <a:srgbClr val="002060"/>
              </a:solidFill>
              <a:latin typeface="Bounded Ligh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3759981"/>
            <a:ext cx="1481714" cy="74660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2019 г.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655012"/>
            <a:ext cx="1481714" cy="7881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noProof="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2007 г.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982564"/>
            <a:ext cx="1481714" cy="7881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noProof="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2023 г.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721222"/>
            <a:ext cx="1481714" cy="78819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noProof="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2012 г.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37360" y="4914997"/>
            <a:ext cx="10131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Bounded Light"/>
              </a:rPr>
              <a:t>Г</a:t>
            </a:r>
            <a:r>
              <a:rPr lang="ru-RU" dirty="0" smtClean="0">
                <a:solidFill>
                  <a:srgbClr val="002060"/>
                </a:solidFill>
                <a:latin typeface="Bounded Light"/>
              </a:rPr>
              <a:t>ранты 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молодым педагогам дошкольных учреждений. В 2023 году было выделено 50 грантов, а в 2024 году их количество увеличилось до 75, </a:t>
            </a:r>
            <a:r>
              <a:rPr lang="ru-RU" dirty="0" smtClean="0">
                <a:solidFill>
                  <a:srgbClr val="002060"/>
                </a:solidFill>
                <a:latin typeface="Bounded Light"/>
              </a:rPr>
              <a:t>размер 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каждого гранта составляет 575 тысяч рублей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37360" y="2626810"/>
            <a:ext cx="100736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Bounded Light"/>
              </a:rPr>
              <a:t>Г</a:t>
            </a:r>
            <a:r>
              <a:rPr lang="ru-RU" dirty="0" smtClean="0">
                <a:solidFill>
                  <a:srgbClr val="002060"/>
                </a:solidFill>
                <a:latin typeface="Bounded Light"/>
              </a:rPr>
              <a:t>ранты </a:t>
            </a:r>
            <a:r>
              <a:rPr lang="ru-RU" dirty="0">
                <a:solidFill>
                  <a:srgbClr val="002060"/>
                </a:solidFill>
                <a:latin typeface="Bounded Light"/>
              </a:rPr>
              <a:t>молодым учителям в Республике Башкортостан, присуждается один раз в два года. 25 грантов по 40 тысяч рублей</a:t>
            </a:r>
          </a:p>
        </p:txBody>
      </p:sp>
    </p:spTree>
    <p:extLst>
      <p:ext uri="{BB962C8B-B14F-4D97-AF65-F5344CB8AC3E}">
        <p14:creationId xmlns:p14="http://schemas.microsoft.com/office/powerpoint/2010/main" val="113980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4495" y="495160"/>
            <a:ext cx="7982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unded Light"/>
              </a:rPr>
              <a:t>ПРЕМИИ ГЛАВЫ РЕСПУБЛИКИ БАШКОРТОСТАН </a:t>
            </a:r>
            <a:endParaRPr lang="ru-RU" b="1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40009" y="1864039"/>
            <a:ext cx="1748873" cy="1806978"/>
            <a:chOff x="6571685" y="0"/>
            <a:chExt cx="1800951" cy="2044656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с 2023 года</a:t>
              </a:r>
              <a:endParaRPr lang="ru-RU" sz="20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889667" y="2596574"/>
            <a:ext cx="381801" cy="446635"/>
            <a:chOff x="8552732" y="799010"/>
            <a:chExt cx="381801" cy="446635"/>
          </a:xfrm>
        </p:grpSpPr>
        <p:sp>
          <p:nvSpPr>
            <p:cNvPr id="16" name="Стрелка вправо 15"/>
            <p:cNvSpPr/>
            <p:nvPr/>
          </p:nvSpPr>
          <p:spPr>
            <a:xfrm>
              <a:off x="8552732" y="799010"/>
              <a:ext cx="381801" cy="446635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трелка вправо 4"/>
            <p:cNvSpPr/>
            <p:nvPr/>
          </p:nvSpPr>
          <p:spPr>
            <a:xfrm>
              <a:off x="8552732" y="888337"/>
              <a:ext cx="267261" cy="2679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402309" y="1874921"/>
            <a:ext cx="6164869" cy="1940803"/>
            <a:chOff x="51398" y="0"/>
            <a:chExt cx="5838468" cy="2044656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1398" y="0"/>
              <a:ext cx="5838468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111284" y="59886"/>
              <a:ext cx="5718696" cy="19248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/>
                <a:t>Премии Главы Республики Башкортостан победителям республиканского конкурса</a:t>
              </a:r>
              <a:r>
                <a:rPr lang="ru-RU" sz="1800" kern="1200" dirty="0" smtClean="0"/>
                <a:t> «Педагог года дошкольной образовательной организации Республики Башкортостан» и проводимого в его рамках конкурса «Педагог года дошкольной образовательной организации с обучением на родном языке»</a:t>
              </a:r>
              <a:endParaRPr lang="ru-RU" sz="1800" kern="1200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897" y="4027686"/>
            <a:ext cx="1778063" cy="1828800"/>
            <a:chOff x="6626536" y="0"/>
            <a:chExt cx="1725315" cy="2359152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6626536" y="0"/>
              <a:ext cx="1725315" cy="2359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6677069" y="50533"/>
              <a:ext cx="1624249" cy="22580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с 2025 года</a:t>
              </a:r>
              <a:endParaRPr lang="ru-RU" sz="2000" kern="1200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929270" y="4718768"/>
            <a:ext cx="381801" cy="446635"/>
            <a:chOff x="8552732" y="799010"/>
            <a:chExt cx="381801" cy="446635"/>
          </a:xfrm>
        </p:grpSpPr>
        <p:sp>
          <p:nvSpPr>
            <p:cNvPr id="26" name="Стрелка вправо 25"/>
            <p:cNvSpPr/>
            <p:nvPr/>
          </p:nvSpPr>
          <p:spPr>
            <a:xfrm>
              <a:off x="8552732" y="799010"/>
              <a:ext cx="381801" cy="446635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трелка вправо 4"/>
            <p:cNvSpPr/>
            <p:nvPr/>
          </p:nvSpPr>
          <p:spPr>
            <a:xfrm>
              <a:off x="8552732" y="888337"/>
              <a:ext cx="267261" cy="2679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8728107" y="4685965"/>
            <a:ext cx="381801" cy="446635"/>
            <a:chOff x="8552732" y="799010"/>
            <a:chExt cx="381801" cy="446635"/>
          </a:xfrm>
        </p:grpSpPr>
        <p:sp>
          <p:nvSpPr>
            <p:cNvPr id="29" name="Стрелка вправо 28"/>
            <p:cNvSpPr/>
            <p:nvPr/>
          </p:nvSpPr>
          <p:spPr>
            <a:xfrm>
              <a:off x="8552732" y="799010"/>
              <a:ext cx="381801" cy="446635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трелка вправо 4"/>
            <p:cNvSpPr/>
            <p:nvPr/>
          </p:nvSpPr>
          <p:spPr>
            <a:xfrm>
              <a:off x="8552732" y="888337"/>
              <a:ext cx="267261" cy="2679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8651747" y="2516335"/>
            <a:ext cx="381801" cy="446635"/>
            <a:chOff x="8552732" y="799010"/>
            <a:chExt cx="381801" cy="446635"/>
          </a:xfrm>
        </p:grpSpPr>
        <p:sp>
          <p:nvSpPr>
            <p:cNvPr id="32" name="Стрелка вправо 31"/>
            <p:cNvSpPr/>
            <p:nvPr/>
          </p:nvSpPr>
          <p:spPr>
            <a:xfrm>
              <a:off x="8552732" y="799010"/>
              <a:ext cx="381801" cy="446635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Стрелка вправо 4"/>
            <p:cNvSpPr/>
            <p:nvPr/>
          </p:nvSpPr>
          <p:spPr>
            <a:xfrm>
              <a:off x="8552732" y="888337"/>
              <a:ext cx="267261" cy="2679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2454087" y="3876483"/>
            <a:ext cx="6159479" cy="2131203"/>
            <a:chOff x="6360" y="0"/>
            <a:chExt cx="5888280" cy="2359152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6360" y="0"/>
              <a:ext cx="5888280" cy="2359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Скругленный прямоугольник 4"/>
            <p:cNvSpPr/>
            <p:nvPr/>
          </p:nvSpPr>
          <p:spPr>
            <a:xfrm>
              <a:off x="6360" y="79306"/>
              <a:ext cx="5750086" cy="22209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Премия Главы Республики Башкортостан</a:t>
              </a:r>
              <a:r>
                <a:rPr lang="ru-RU" sz="2000" kern="1200" dirty="0" smtClean="0"/>
                <a:t> победителям межрегионального конкурса «Учитель года башкирского языка и литературы», республиканского конкурса «Учитель года Башкортостана» и проводимого в его рамках </a:t>
              </a:r>
              <a:r>
                <a:rPr lang="ru-RU" sz="2000" dirty="0"/>
                <a:t>конкурса «Учитель года </a:t>
              </a:r>
              <a:r>
                <a:rPr lang="ru-RU" sz="2000" dirty="0" smtClean="0"/>
                <a:t>родного </a:t>
              </a:r>
              <a:r>
                <a:rPr lang="ru-RU" sz="2000" dirty="0"/>
                <a:t>языка и литературы» </a:t>
              </a:r>
              <a:r>
                <a:rPr lang="ru-RU" sz="2000" b="1" kern="1200" dirty="0" smtClean="0"/>
                <a:t>доведена до 100 000 рублей</a:t>
              </a:r>
              <a:endParaRPr lang="ru-RU" sz="2000" kern="1200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9164389" y="1851314"/>
            <a:ext cx="2887403" cy="1953528"/>
            <a:chOff x="9093017" y="0"/>
            <a:chExt cx="1800951" cy="2044656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9093017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Скругленный прямоугольник 4"/>
            <p:cNvSpPr/>
            <p:nvPr/>
          </p:nvSpPr>
          <p:spPr>
            <a:xfrm>
              <a:off x="9145765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победителю</a:t>
              </a:r>
              <a:r>
                <a:rPr lang="ru-RU" sz="2000" kern="1200" dirty="0" smtClean="0"/>
                <a:t> – 50 тысяч рублей;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лауреатам</a:t>
              </a:r>
              <a:r>
                <a:rPr lang="ru-RU" sz="2000" kern="1200" dirty="0" smtClean="0"/>
                <a:t> – 30 тысяч рублей</a:t>
              </a:r>
              <a:endParaRPr lang="ru-RU" sz="2000" kern="1200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9233424" y="3929682"/>
            <a:ext cx="2818368" cy="1997209"/>
            <a:chOff x="9083747" y="0"/>
            <a:chExt cx="1829738" cy="2359152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9083747" y="0"/>
              <a:ext cx="1829738" cy="2359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4"/>
            <p:cNvSpPr/>
            <p:nvPr/>
          </p:nvSpPr>
          <p:spPr>
            <a:xfrm>
              <a:off x="9137338" y="53591"/>
              <a:ext cx="1722556" cy="22519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победителю</a:t>
              </a:r>
              <a:r>
                <a:rPr lang="ru-RU" sz="2000" kern="1200" dirty="0" smtClean="0"/>
                <a:t> – 100 тысяч рублей</a:t>
              </a:r>
              <a:endParaRPr lang="ru-RU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2689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763" y="328683"/>
            <a:ext cx="7982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unded Light"/>
              </a:rPr>
              <a:t>ПЕДАГОГ ГОДА ДОШКОЛЬНОЙ ОБРАЗОВАТЕЛЬНОЙ ОРГАНИЗАЦИИ С ОБУЧЕНИЕМ НА РОДНОМ ЯЗЫКЕ</a:t>
            </a:r>
            <a:endParaRPr lang="ru-RU" b="1" dirty="0">
              <a:solidFill>
                <a:srgbClr val="002060"/>
              </a:solidFill>
              <a:latin typeface="Bounded Light"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289319" y="1255323"/>
            <a:ext cx="2234425" cy="749566"/>
            <a:chOff x="6571685" y="0"/>
            <a:chExt cx="1800951" cy="2044656"/>
          </a:xfrm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6571685" y="0"/>
              <a:ext cx="1800951" cy="204465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Скругленный прямоугольник 4"/>
            <p:cNvSpPr/>
            <p:nvPr/>
          </p:nvSpPr>
          <p:spPr>
            <a:xfrm>
              <a:off x="6624433" y="52748"/>
              <a:ext cx="1695455" cy="19391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latin typeface="Bounded Light"/>
                </a:rPr>
                <a:t>с 2021 года</a:t>
              </a:r>
              <a:endParaRPr lang="ru-RU" sz="2400" kern="1200" dirty="0">
                <a:latin typeface="Bounded Light"/>
              </a:endParaRPr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2671478" y="139927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209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участников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 2021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2026 годы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164592" y="2409812"/>
            <a:ext cx="3858768" cy="3881260"/>
          </a:xfrm>
          <a:prstGeom prst="roundRect">
            <a:avLst>
              <a:gd name="adj" fmla="val 10000"/>
            </a:avLst>
          </a:prstGeom>
          <a:solidFill>
            <a:srgbClr val="0070C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В 2021 году </a:t>
            </a:r>
            <a:r>
              <a:rPr lang="ru-RU" dirty="0" smtClean="0"/>
              <a:t>в </a:t>
            </a:r>
            <a:r>
              <a:rPr lang="ru-RU" dirty="0"/>
              <a:t>рамках республиканского конкурса «Педагог года дошкольной образовательной организации Республики Башкортостан» </a:t>
            </a:r>
            <a:r>
              <a:rPr lang="ru-RU" dirty="0" smtClean="0"/>
              <a:t>учреждена </a:t>
            </a:r>
            <a:r>
              <a:rPr lang="ru-RU" dirty="0"/>
              <a:t>отдельная номинация «Лучший воспитатель по обучению родному языку», </a:t>
            </a:r>
            <a:endParaRPr lang="ru-RU" dirty="0" smtClean="0"/>
          </a:p>
          <a:p>
            <a:r>
              <a:rPr lang="ru-RU" dirty="0" smtClean="0"/>
              <a:t>с 2022 года учрежден </a:t>
            </a:r>
            <a:r>
              <a:rPr lang="ru-RU" dirty="0"/>
              <a:t>отдельный конкурс «Педагог года дошкольной образовательной организации с обучением на родном языке». 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158" y="1871128"/>
            <a:ext cx="3740154" cy="498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7982713" y="3090432"/>
            <a:ext cx="4014215" cy="1727442"/>
          </a:xfrm>
          <a:prstGeom prst="roundRect">
            <a:avLst>
              <a:gd name="adj" fmla="val 10000"/>
            </a:avLst>
          </a:prstGeom>
          <a:solidFill>
            <a:srgbClr val="0070C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ПОБЕДИТЕЛЬ КОНКУРСА В 2026 ГОДУ </a:t>
            </a:r>
          </a:p>
          <a:p>
            <a:endParaRPr lang="ru-RU" sz="1000" dirty="0"/>
          </a:p>
          <a:p>
            <a:r>
              <a:rPr lang="ru-RU" dirty="0" smtClean="0"/>
              <a:t>воспитатель </a:t>
            </a:r>
            <a:r>
              <a:rPr lang="ru-RU" dirty="0"/>
              <a:t>МБДОУ </a:t>
            </a:r>
            <a:r>
              <a:rPr lang="ru-RU" dirty="0" smtClean="0"/>
              <a:t>Детский </a:t>
            </a:r>
            <a:r>
              <a:rPr lang="ru-RU" dirty="0"/>
              <a:t>сад № 3 «</a:t>
            </a:r>
            <a:r>
              <a:rPr lang="ru-RU" dirty="0" err="1"/>
              <a:t>Шатлык</a:t>
            </a:r>
            <a:r>
              <a:rPr lang="ru-RU" dirty="0"/>
              <a:t>» с. </a:t>
            </a:r>
            <a:r>
              <a:rPr lang="ru-RU" dirty="0" err="1"/>
              <a:t>Акъяр</a:t>
            </a:r>
            <a:r>
              <a:rPr lang="ru-RU" dirty="0"/>
              <a:t> </a:t>
            </a:r>
            <a:r>
              <a:rPr lang="ru-RU" dirty="0" err="1" smtClean="0"/>
              <a:t>Хайбуллинского</a:t>
            </a:r>
            <a:r>
              <a:rPr lang="ru-RU" dirty="0" smtClean="0"/>
              <a:t> района </a:t>
            </a:r>
          </a:p>
          <a:p>
            <a:r>
              <a:rPr lang="ru-RU" b="1" dirty="0" err="1" smtClean="0"/>
              <a:t>Шарипова</a:t>
            </a:r>
            <a:r>
              <a:rPr lang="ru-RU" b="1" dirty="0" smtClean="0"/>
              <a:t> </a:t>
            </a:r>
            <a:r>
              <a:rPr lang="ru-RU" b="1" dirty="0"/>
              <a:t>Альбина </a:t>
            </a:r>
            <a:r>
              <a:rPr lang="ru-RU" b="1" dirty="0" err="1"/>
              <a:t>Илдусовна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5343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1078</TotalTime>
  <Words>1524</Words>
  <Application>Microsoft Office PowerPoint</Application>
  <PresentationFormat>Широкоэкранный</PresentationFormat>
  <Paragraphs>253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-apple-system</vt:lpstr>
      <vt:lpstr>Arial</vt:lpstr>
      <vt:lpstr>Bounded</vt:lpstr>
      <vt:lpstr>Bounded Light</vt:lpstr>
      <vt:lpstr>Calibri</vt:lpstr>
      <vt:lpstr>Calibri Light</vt:lpstr>
      <vt:lpstr>Times New Roman</vt:lpstr>
      <vt:lpstr>Wingdings</vt:lpstr>
      <vt:lpstr>Тема Office</vt:lpstr>
      <vt:lpstr>Развитие этнопедагогической компетентности учителей родных языков в системе образования с учетом этнокультурных и национальных особенностей региона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Закирова Гузель Фанизовна</cp:lastModifiedBy>
  <cp:revision>63</cp:revision>
  <dcterms:created xsi:type="dcterms:W3CDTF">2026-04-03T20:11:11Z</dcterms:created>
  <dcterms:modified xsi:type="dcterms:W3CDTF">2026-04-17T13:25:22Z</dcterms:modified>
</cp:coreProperties>
</file>